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</p:sldMasterIdLst>
  <p:sldIdLst>
    <p:sldId id="257" r:id="rId3"/>
    <p:sldId id="258" r:id="rId4"/>
    <p:sldId id="263" r:id="rId5"/>
    <p:sldId id="264" r:id="rId6"/>
    <p:sldId id="261" r:id="rId7"/>
    <p:sldId id="265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3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13" name="Google Shape;13;p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7124767" y="2250033"/>
            <a:ext cx="3426000" cy="2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7124767" y="4804433"/>
            <a:ext cx="36848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 hasCustomPrompt="1"/>
          </p:nvPr>
        </p:nvSpPr>
        <p:spPr>
          <a:xfrm>
            <a:off x="7196367" y="1270167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6482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3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251" name="Google Shape;251;p1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2017500" y="2525000"/>
            <a:ext cx="2658000" cy="14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1"/>
          </p:nvPr>
        </p:nvSpPr>
        <p:spPr>
          <a:xfrm>
            <a:off x="8159369" y="567144"/>
            <a:ext cx="2729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 hasCustomPrompt="1"/>
          </p:nvPr>
        </p:nvSpPr>
        <p:spPr>
          <a:xfrm>
            <a:off x="6972400" y="955200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3"/>
          </p:nvPr>
        </p:nvSpPr>
        <p:spPr>
          <a:xfrm>
            <a:off x="8159369" y="1056197"/>
            <a:ext cx="27292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4"/>
          </p:nvPr>
        </p:nvSpPr>
        <p:spPr>
          <a:xfrm>
            <a:off x="8159369" y="1976336"/>
            <a:ext cx="2729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5" hasCustomPrompt="1"/>
          </p:nvPr>
        </p:nvSpPr>
        <p:spPr>
          <a:xfrm>
            <a:off x="6972400" y="2375907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6"/>
          </p:nvPr>
        </p:nvSpPr>
        <p:spPr>
          <a:xfrm>
            <a:off x="8159369" y="2471877"/>
            <a:ext cx="27292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7"/>
          </p:nvPr>
        </p:nvSpPr>
        <p:spPr>
          <a:xfrm>
            <a:off x="8159369" y="3385528"/>
            <a:ext cx="2729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8" hasCustomPrompt="1"/>
          </p:nvPr>
        </p:nvSpPr>
        <p:spPr>
          <a:xfrm>
            <a:off x="6972400" y="3796613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9"/>
          </p:nvPr>
        </p:nvSpPr>
        <p:spPr>
          <a:xfrm>
            <a:off x="8159369" y="3887557"/>
            <a:ext cx="27292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3"/>
          </p:nvPr>
        </p:nvSpPr>
        <p:spPr>
          <a:xfrm>
            <a:off x="8159369" y="4794720"/>
            <a:ext cx="2729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title" idx="14" hasCustomPrompt="1"/>
          </p:nvPr>
        </p:nvSpPr>
        <p:spPr>
          <a:xfrm>
            <a:off x="6972400" y="5217319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6" name="Google Shape;296;p13"/>
          <p:cNvSpPr txBox="1">
            <a:spLocks noGrp="1"/>
          </p:cNvSpPr>
          <p:nvPr>
            <p:ph type="subTitle" idx="15"/>
          </p:nvPr>
        </p:nvSpPr>
        <p:spPr>
          <a:xfrm>
            <a:off x="8159369" y="5303237"/>
            <a:ext cx="27292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4713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15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336" name="Google Shape;336;p15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9" name="Google Shape;369;p15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70" name="Google Shape;370;p15"/>
          <p:cNvSpPr txBox="1">
            <a:spLocks noGrp="1"/>
          </p:cNvSpPr>
          <p:nvPr>
            <p:ph type="subTitle" idx="1"/>
          </p:nvPr>
        </p:nvSpPr>
        <p:spPr>
          <a:xfrm>
            <a:off x="8025977" y="816179"/>
            <a:ext cx="309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71" name="Google Shape;371;p15"/>
          <p:cNvSpPr txBox="1">
            <a:spLocks noGrp="1"/>
          </p:cNvSpPr>
          <p:nvPr>
            <p:ph type="subTitle" idx="2"/>
          </p:nvPr>
        </p:nvSpPr>
        <p:spPr>
          <a:xfrm>
            <a:off x="8025977" y="1309179"/>
            <a:ext cx="30968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72" name="Google Shape;372;p15"/>
          <p:cNvSpPr txBox="1">
            <a:spLocks noGrp="1"/>
          </p:cNvSpPr>
          <p:nvPr>
            <p:ph type="subTitle" idx="3"/>
          </p:nvPr>
        </p:nvSpPr>
        <p:spPr>
          <a:xfrm>
            <a:off x="8025977" y="2572105"/>
            <a:ext cx="309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73" name="Google Shape;373;p15"/>
          <p:cNvSpPr txBox="1">
            <a:spLocks noGrp="1"/>
          </p:cNvSpPr>
          <p:nvPr>
            <p:ph type="subTitle" idx="4"/>
          </p:nvPr>
        </p:nvSpPr>
        <p:spPr>
          <a:xfrm>
            <a:off x="8025977" y="3065105"/>
            <a:ext cx="30968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74" name="Google Shape;374;p15"/>
          <p:cNvSpPr txBox="1">
            <a:spLocks noGrp="1"/>
          </p:cNvSpPr>
          <p:nvPr>
            <p:ph type="subTitle" idx="5"/>
          </p:nvPr>
        </p:nvSpPr>
        <p:spPr>
          <a:xfrm>
            <a:off x="8025977" y="4318305"/>
            <a:ext cx="309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75" name="Google Shape;375;p15"/>
          <p:cNvSpPr txBox="1">
            <a:spLocks noGrp="1"/>
          </p:cNvSpPr>
          <p:nvPr>
            <p:ph type="subTitle" idx="6"/>
          </p:nvPr>
        </p:nvSpPr>
        <p:spPr>
          <a:xfrm>
            <a:off x="8025977" y="4811305"/>
            <a:ext cx="30968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36074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16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378" name="Google Shape;378;p16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1" name="Google Shape;411;p16"/>
          <p:cNvSpPr txBox="1">
            <a:spLocks noGrp="1"/>
          </p:cNvSpPr>
          <p:nvPr>
            <p:ph type="title"/>
          </p:nvPr>
        </p:nvSpPr>
        <p:spPr>
          <a:xfrm>
            <a:off x="950800" y="2410200"/>
            <a:ext cx="4584000" cy="20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12" name="Google Shape;412;p16"/>
          <p:cNvSpPr txBox="1">
            <a:spLocks noGrp="1"/>
          </p:cNvSpPr>
          <p:nvPr>
            <p:ph type="subTitle" idx="1"/>
          </p:nvPr>
        </p:nvSpPr>
        <p:spPr>
          <a:xfrm>
            <a:off x="6718333" y="2627700"/>
            <a:ext cx="202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13" name="Google Shape;413;p16"/>
          <p:cNvSpPr txBox="1">
            <a:spLocks noGrp="1"/>
          </p:cNvSpPr>
          <p:nvPr>
            <p:ph type="subTitle" idx="2"/>
          </p:nvPr>
        </p:nvSpPr>
        <p:spPr>
          <a:xfrm>
            <a:off x="6718333" y="3120700"/>
            <a:ext cx="20220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14" name="Google Shape;414;p16"/>
          <p:cNvSpPr txBox="1">
            <a:spLocks noGrp="1"/>
          </p:cNvSpPr>
          <p:nvPr>
            <p:ph type="subTitle" idx="3"/>
          </p:nvPr>
        </p:nvSpPr>
        <p:spPr>
          <a:xfrm>
            <a:off x="6718333" y="4535800"/>
            <a:ext cx="202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15" name="Google Shape;415;p16"/>
          <p:cNvSpPr txBox="1">
            <a:spLocks noGrp="1"/>
          </p:cNvSpPr>
          <p:nvPr>
            <p:ph type="subTitle" idx="4"/>
          </p:nvPr>
        </p:nvSpPr>
        <p:spPr>
          <a:xfrm>
            <a:off x="6718333" y="5028800"/>
            <a:ext cx="20220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16" name="Google Shape;416;p16"/>
          <p:cNvSpPr txBox="1">
            <a:spLocks noGrp="1"/>
          </p:cNvSpPr>
          <p:nvPr>
            <p:ph type="subTitle" idx="5"/>
          </p:nvPr>
        </p:nvSpPr>
        <p:spPr>
          <a:xfrm>
            <a:off x="9131667" y="2627700"/>
            <a:ext cx="202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17" name="Google Shape;417;p16"/>
          <p:cNvSpPr txBox="1">
            <a:spLocks noGrp="1"/>
          </p:cNvSpPr>
          <p:nvPr>
            <p:ph type="subTitle" idx="6"/>
          </p:nvPr>
        </p:nvSpPr>
        <p:spPr>
          <a:xfrm>
            <a:off x="9131667" y="3120700"/>
            <a:ext cx="20220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18" name="Google Shape;418;p16"/>
          <p:cNvSpPr txBox="1">
            <a:spLocks noGrp="1"/>
          </p:cNvSpPr>
          <p:nvPr>
            <p:ph type="subTitle" idx="7"/>
          </p:nvPr>
        </p:nvSpPr>
        <p:spPr>
          <a:xfrm>
            <a:off x="9131667" y="4535800"/>
            <a:ext cx="202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19" name="Google Shape;419;p16"/>
          <p:cNvSpPr txBox="1">
            <a:spLocks noGrp="1"/>
          </p:cNvSpPr>
          <p:nvPr>
            <p:ph type="subTitle" idx="8"/>
          </p:nvPr>
        </p:nvSpPr>
        <p:spPr>
          <a:xfrm>
            <a:off x="9131667" y="5028800"/>
            <a:ext cx="20220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20" name="Google Shape;420;p16"/>
          <p:cNvSpPr txBox="1">
            <a:spLocks noGrp="1"/>
          </p:cNvSpPr>
          <p:nvPr>
            <p:ph type="subTitle" idx="9"/>
          </p:nvPr>
        </p:nvSpPr>
        <p:spPr>
          <a:xfrm>
            <a:off x="6718333" y="719600"/>
            <a:ext cx="202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21" name="Google Shape;421;p16"/>
          <p:cNvSpPr txBox="1">
            <a:spLocks noGrp="1"/>
          </p:cNvSpPr>
          <p:nvPr>
            <p:ph type="subTitle" idx="13"/>
          </p:nvPr>
        </p:nvSpPr>
        <p:spPr>
          <a:xfrm>
            <a:off x="6718333" y="1212600"/>
            <a:ext cx="20220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22" name="Google Shape;422;p16"/>
          <p:cNvSpPr txBox="1">
            <a:spLocks noGrp="1"/>
          </p:cNvSpPr>
          <p:nvPr>
            <p:ph type="subTitle" idx="14"/>
          </p:nvPr>
        </p:nvSpPr>
        <p:spPr>
          <a:xfrm>
            <a:off x="9131667" y="719600"/>
            <a:ext cx="202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23" name="Google Shape;423;p16"/>
          <p:cNvSpPr txBox="1">
            <a:spLocks noGrp="1"/>
          </p:cNvSpPr>
          <p:nvPr>
            <p:ph type="subTitle" idx="15"/>
          </p:nvPr>
        </p:nvSpPr>
        <p:spPr>
          <a:xfrm>
            <a:off x="9131667" y="1212600"/>
            <a:ext cx="20220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59037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425;p17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426" name="Google Shape;426;p17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7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7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7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7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7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7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7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7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7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7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7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9" name="Google Shape;459;p17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60" name="Google Shape;460;p17"/>
          <p:cNvSpPr txBox="1">
            <a:spLocks noGrp="1"/>
          </p:cNvSpPr>
          <p:nvPr>
            <p:ph type="subTitle" idx="1"/>
          </p:nvPr>
        </p:nvSpPr>
        <p:spPr>
          <a:xfrm>
            <a:off x="1465733" y="2736833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61" name="Google Shape;461;p17"/>
          <p:cNvSpPr txBox="1">
            <a:spLocks noGrp="1"/>
          </p:cNvSpPr>
          <p:nvPr>
            <p:ph type="subTitle" idx="2"/>
          </p:nvPr>
        </p:nvSpPr>
        <p:spPr>
          <a:xfrm>
            <a:off x="1465733" y="3279951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62" name="Google Shape;462;p17"/>
          <p:cNvSpPr txBox="1">
            <a:spLocks noGrp="1"/>
          </p:cNvSpPr>
          <p:nvPr>
            <p:ph type="subTitle" idx="3"/>
          </p:nvPr>
        </p:nvSpPr>
        <p:spPr>
          <a:xfrm>
            <a:off x="1465733" y="4474051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63" name="Google Shape;463;p17"/>
          <p:cNvSpPr txBox="1">
            <a:spLocks noGrp="1"/>
          </p:cNvSpPr>
          <p:nvPr>
            <p:ph type="subTitle" idx="4"/>
          </p:nvPr>
        </p:nvSpPr>
        <p:spPr>
          <a:xfrm>
            <a:off x="1465733" y="5017167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64" name="Google Shape;464;p17"/>
          <p:cNvSpPr txBox="1">
            <a:spLocks noGrp="1"/>
          </p:cNvSpPr>
          <p:nvPr>
            <p:ph type="subTitle" idx="5"/>
          </p:nvPr>
        </p:nvSpPr>
        <p:spPr>
          <a:xfrm>
            <a:off x="7239467" y="2736833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65" name="Google Shape;465;p17"/>
          <p:cNvSpPr txBox="1">
            <a:spLocks noGrp="1"/>
          </p:cNvSpPr>
          <p:nvPr>
            <p:ph type="subTitle" idx="6"/>
          </p:nvPr>
        </p:nvSpPr>
        <p:spPr>
          <a:xfrm>
            <a:off x="7239467" y="3279951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66" name="Google Shape;466;p17"/>
          <p:cNvSpPr txBox="1">
            <a:spLocks noGrp="1"/>
          </p:cNvSpPr>
          <p:nvPr>
            <p:ph type="subTitle" idx="7"/>
          </p:nvPr>
        </p:nvSpPr>
        <p:spPr>
          <a:xfrm>
            <a:off x="7239467" y="4474051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67" name="Google Shape;467;p17"/>
          <p:cNvSpPr txBox="1">
            <a:spLocks noGrp="1"/>
          </p:cNvSpPr>
          <p:nvPr>
            <p:ph type="subTitle" idx="8"/>
          </p:nvPr>
        </p:nvSpPr>
        <p:spPr>
          <a:xfrm>
            <a:off x="7239467" y="5011569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73214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18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470" name="Google Shape;470;p1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1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3" name="Google Shape;503;p18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04" name="Google Shape;504;p18"/>
          <p:cNvSpPr txBox="1">
            <a:spLocks noGrp="1"/>
          </p:cNvSpPr>
          <p:nvPr>
            <p:ph type="subTitle" idx="1"/>
          </p:nvPr>
        </p:nvSpPr>
        <p:spPr>
          <a:xfrm>
            <a:off x="1465733" y="4059800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05" name="Google Shape;505;p18"/>
          <p:cNvSpPr txBox="1">
            <a:spLocks noGrp="1"/>
          </p:cNvSpPr>
          <p:nvPr>
            <p:ph type="subTitle" idx="2"/>
          </p:nvPr>
        </p:nvSpPr>
        <p:spPr>
          <a:xfrm>
            <a:off x="1465733" y="4602917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06" name="Google Shape;506;p18"/>
          <p:cNvSpPr txBox="1">
            <a:spLocks noGrp="1"/>
          </p:cNvSpPr>
          <p:nvPr>
            <p:ph type="subTitle" idx="3"/>
          </p:nvPr>
        </p:nvSpPr>
        <p:spPr>
          <a:xfrm>
            <a:off x="7181733" y="4059800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07" name="Google Shape;507;p18"/>
          <p:cNvSpPr txBox="1">
            <a:spLocks noGrp="1"/>
          </p:cNvSpPr>
          <p:nvPr>
            <p:ph type="subTitle" idx="4"/>
          </p:nvPr>
        </p:nvSpPr>
        <p:spPr>
          <a:xfrm>
            <a:off x="7181733" y="4602917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08" name="Google Shape;508;p18"/>
          <p:cNvSpPr txBox="1">
            <a:spLocks noGrp="1"/>
          </p:cNvSpPr>
          <p:nvPr>
            <p:ph type="subTitle" idx="5"/>
          </p:nvPr>
        </p:nvSpPr>
        <p:spPr>
          <a:xfrm>
            <a:off x="7181733" y="1579233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09" name="Google Shape;509;p18"/>
          <p:cNvSpPr txBox="1">
            <a:spLocks noGrp="1"/>
          </p:cNvSpPr>
          <p:nvPr>
            <p:ph type="subTitle" idx="6"/>
          </p:nvPr>
        </p:nvSpPr>
        <p:spPr>
          <a:xfrm>
            <a:off x="7181733" y="2122351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72133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9"/>
          <p:cNvSpPr txBox="1">
            <a:spLocks noGrp="1"/>
          </p:cNvSpPr>
          <p:nvPr>
            <p:ph type="title"/>
          </p:nvPr>
        </p:nvSpPr>
        <p:spPr>
          <a:xfrm>
            <a:off x="5003167" y="2134067"/>
            <a:ext cx="5824000" cy="1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12" name="Google Shape;512;p19"/>
          <p:cNvSpPr txBox="1">
            <a:spLocks noGrp="1"/>
          </p:cNvSpPr>
          <p:nvPr>
            <p:ph type="subTitle" idx="1"/>
          </p:nvPr>
        </p:nvSpPr>
        <p:spPr>
          <a:xfrm>
            <a:off x="5818067" y="3794833"/>
            <a:ext cx="4194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13" name="Google Shape;513;p19"/>
          <p:cNvSpPr txBox="1">
            <a:spLocks noGrp="1"/>
          </p:cNvSpPr>
          <p:nvPr>
            <p:ph type="title" idx="2" hasCustomPrompt="1"/>
          </p:nvPr>
        </p:nvSpPr>
        <p:spPr>
          <a:xfrm>
            <a:off x="7445667" y="1247451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2082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20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516" name="Google Shape;516;p20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0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0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0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0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0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0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0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0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0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0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0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9" name="Google Shape;549;p20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50" name="Google Shape;550;p20"/>
          <p:cNvSpPr txBox="1">
            <a:spLocks noGrp="1"/>
          </p:cNvSpPr>
          <p:nvPr>
            <p:ph type="subTitle" idx="1"/>
          </p:nvPr>
        </p:nvSpPr>
        <p:spPr>
          <a:xfrm>
            <a:off x="2284067" y="2223733"/>
            <a:ext cx="309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51" name="Google Shape;551;p20"/>
          <p:cNvSpPr txBox="1">
            <a:spLocks noGrp="1"/>
          </p:cNvSpPr>
          <p:nvPr>
            <p:ph type="subTitle" idx="2"/>
          </p:nvPr>
        </p:nvSpPr>
        <p:spPr>
          <a:xfrm>
            <a:off x="2284067" y="2716733"/>
            <a:ext cx="3096800" cy="11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52" name="Google Shape;552;p20"/>
          <p:cNvSpPr txBox="1">
            <a:spLocks noGrp="1"/>
          </p:cNvSpPr>
          <p:nvPr>
            <p:ph type="subTitle" idx="3"/>
          </p:nvPr>
        </p:nvSpPr>
        <p:spPr>
          <a:xfrm>
            <a:off x="2284067" y="4163167"/>
            <a:ext cx="309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53" name="Google Shape;553;p20"/>
          <p:cNvSpPr txBox="1">
            <a:spLocks noGrp="1"/>
          </p:cNvSpPr>
          <p:nvPr>
            <p:ph type="subTitle" idx="4"/>
          </p:nvPr>
        </p:nvSpPr>
        <p:spPr>
          <a:xfrm>
            <a:off x="2284067" y="4656167"/>
            <a:ext cx="3096800" cy="11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54" name="Google Shape;554;p20"/>
          <p:cNvSpPr txBox="1">
            <a:spLocks noGrp="1"/>
          </p:cNvSpPr>
          <p:nvPr>
            <p:ph type="subTitle" idx="5"/>
          </p:nvPr>
        </p:nvSpPr>
        <p:spPr>
          <a:xfrm>
            <a:off x="6811133" y="2223733"/>
            <a:ext cx="309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55" name="Google Shape;555;p20"/>
          <p:cNvSpPr txBox="1">
            <a:spLocks noGrp="1"/>
          </p:cNvSpPr>
          <p:nvPr>
            <p:ph type="subTitle" idx="6"/>
          </p:nvPr>
        </p:nvSpPr>
        <p:spPr>
          <a:xfrm>
            <a:off x="6811133" y="2716733"/>
            <a:ext cx="3096800" cy="11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56" name="Google Shape;556;p20"/>
          <p:cNvSpPr txBox="1">
            <a:spLocks noGrp="1"/>
          </p:cNvSpPr>
          <p:nvPr>
            <p:ph type="subTitle" idx="7"/>
          </p:nvPr>
        </p:nvSpPr>
        <p:spPr>
          <a:xfrm>
            <a:off x="6811133" y="4163167"/>
            <a:ext cx="309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57" name="Google Shape;557;p20"/>
          <p:cNvSpPr txBox="1">
            <a:spLocks noGrp="1"/>
          </p:cNvSpPr>
          <p:nvPr>
            <p:ph type="subTitle" idx="8"/>
          </p:nvPr>
        </p:nvSpPr>
        <p:spPr>
          <a:xfrm>
            <a:off x="6811133" y="4656167"/>
            <a:ext cx="3096800" cy="11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28955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 column text 1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Google Shape;559;p21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560" name="Google Shape;560;p21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21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21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21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1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21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21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1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21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21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21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1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21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21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21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1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21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21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21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21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21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21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21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3" name="Google Shape;593;p21"/>
          <p:cNvSpPr txBox="1">
            <a:spLocks noGrp="1"/>
          </p:cNvSpPr>
          <p:nvPr>
            <p:ph type="title"/>
          </p:nvPr>
        </p:nvSpPr>
        <p:spPr>
          <a:xfrm>
            <a:off x="1492915" y="1667033"/>
            <a:ext cx="3584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94" name="Google Shape;594;p21"/>
          <p:cNvSpPr txBox="1">
            <a:spLocks noGrp="1"/>
          </p:cNvSpPr>
          <p:nvPr>
            <p:ph type="subTitle" idx="1"/>
          </p:nvPr>
        </p:nvSpPr>
        <p:spPr>
          <a:xfrm>
            <a:off x="1492767" y="3601661"/>
            <a:ext cx="3584400" cy="14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5191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Google Shape;596;p22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597" name="Google Shape;597;p22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22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22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22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22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22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22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22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22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2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2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2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2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2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2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2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2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2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2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2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22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22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22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22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22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22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22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22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22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22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22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22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30" name="Google Shape;630;p22"/>
          <p:cNvSpPr txBox="1">
            <a:spLocks noGrp="1"/>
          </p:cNvSpPr>
          <p:nvPr>
            <p:ph type="title" hasCustomPrompt="1"/>
          </p:nvPr>
        </p:nvSpPr>
        <p:spPr>
          <a:xfrm>
            <a:off x="4983368" y="1667933"/>
            <a:ext cx="22188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631" name="Google Shape;631;p22"/>
          <p:cNvSpPr txBox="1">
            <a:spLocks noGrp="1"/>
          </p:cNvSpPr>
          <p:nvPr>
            <p:ph type="subTitle" idx="1"/>
          </p:nvPr>
        </p:nvSpPr>
        <p:spPr>
          <a:xfrm>
            <a:off x="4983368" y="2265529"/>
            <a:ext cx="2218800" cy="9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32" name="Google Shape;632;p22"/>
          <p:cNvSpPr txBox="1">
            <a:spLocks noGrp="1"/>
          </p:cNvSpPr>
          <p:nvPr>
            <p:ph type="title" idx="2" hasCustomPrompt="1"/>
          </p:nvPr>
        </p:nvSpPr>
        <p:spPr>
          <a:xfrm>
            <a:off x="8272304" y="3110517"/>
            <a:ext cx="22188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633" name="Google Shape;633;p22"/>
          <p:cNvSpPr txBox="1">
            <a:spLocks noGrp="1"/>
          </p:cNvSpPr>
          <p:nvPr>
            <p:ph type="subTitle" idx="3"/>
          </p:nvPr>
        </p:nvSpPr>
        <p:spPr>
          <a:xfrm>
            <a:off x="8272304" y="3708111"/>
            <a:ext cx="2218800" cy="9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34" name="Google Shape;634;p22"/>
          <p:cNvSpPr txBox="1">
            <a:spLocks noGrp="1"/>
          </p:cNvSpPr>
          <p:nvPr>
            <p:ph type="title" idx="4" hasCustomPrompt="1"/>
          </p:nvPr>
        </p:nvSpPr>
        <p:spPr>
          <a:xfrm>
            <a:off x="1706821" y="3110517"/>
            <a:ext cx="22188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635" name="Google Shape;635;p22"/>
          <p:cNvSpPr txBox="1">
            <a:spLocks noGrp="1"/>
          </p:cNvSpPr>
          <p:nvPr>
            <p:ph type="subTitle" idx="5"/>
          </p:nvPr>
        </p:nvSpPr>
        <p:spPr>
          <a:xfrm>
            <a:off x="1706821" y="3708111"/>
            <a:ext cx="2218800" cy="9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0905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3"/>
          <p:cNvSpPr txBox="1">
            <a:spLocks noGrp="1"/>
          </p:cNvSpPr>
          <p:nvPr>
            <p:ph type="title"/>
          </p:nvPr>
        </p:nvSpPr>
        <p:spPr>
          <a:xfrm>
            <a:off x="950800" y="1743367"/>
            <a:ext cx="2914000" cy="12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38" name="Google Shape;638;p23"/>
          <p:cNvSpPr txBox="1">
            <a:spLocks noGrp="1"/>
          </p:cNvSpPr>
          <p:nvPr>
            <p:ph type="subTitle" idx="1"/>
          </p:nvPr>
        </p:nvSpPr>
        <p:spPr>
          <a:xfrm>
            <a:off x="950800" y="3155067"/>
            <a:ext cx="3479200" cy="1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4964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5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54" name="Google Shape;54;p5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" name="Google Shape;87;p5"/>
          <p:cNvSpPr txBox="1">
            <a:spLocks noGrp="1"/>
          </p:cNvSpPr>
          <p:nvPr>
            <p:ph type="subTitle" idx="1"/>
          </p:nvPr>
        </p:nvSpPr>
        <p:spPr>
          <a:xfrm>
            <a:off x="950800" y="3959017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subTitle" idx="2"/>
          </p:nvPr>
        </p:nvSpPr>
        <p:spPr>
          <a:xfrm>
            <a:off x="950800" y="4496541"/>
            <a:ext cx="34868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3"/>
          </p:nvPr>
        </p:nvSpPr>
        <p:spPr>
          <a:xfrm>
            <a:off x="6902300" y="3959017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4"/>
          </p:nvPr>
        </p:nvSpPr>
        <p:spPr>
          <a:xfrm>
            <a:off x="6902300" y="4496541"/>
            <a:ext cx="34868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title" idx="5" hasCustomPrompt="1"/>
          </p:nvPr>
        </p:nvSpPr>
        <p:spPr>
          <a:xfrm>
            <a:off x="1048500" y="2953067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3" name="Google Shape;93;p5"/>
          <p:cNvSpPr txBox="1">
            <a:spLocks noGrp="1"/>
          </p:cNvSpPr>
          <p:nvPr>
            <p:ph type="title" idx="6" hasCustomPrompt="1"/>
          </p:nvPr>
        </p:nvSpPr>
        <p:spPr>
          <a:xfrm>
            <a:off x="7011567" y="2953067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89635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4"/>
          <p:cNvSpPr txBox="1">
            <a:spLocks noGrp="1"/>
          </p:cNvSpPr>
          <p:nvPr>
            <p:ph type="title"/>
          </p:nvPr>
        </p:nvSpPr>
        <p:spPr>
          <a:xfrm>
            <a:off x="6585033" y="2318403"/>
            <a:ext cx="3950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41" name="Google Shape;641;p24"/>
          <p:cNvSpPr txBox="1">
            <a:spLocks noGrp="1"/>
          </p:cNvSpPr>
          <p:nvPr>
            <p:ph type="subTitle" idx="1"/>
          </p:nvPr>
        </p:nvSpPr>
        <p:spPr>
          <a:xfrm>
            <a:off x="6585033" y="3159632"/>
            <a:ext cx="39504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45967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5"/>
          <p:cNvSpPr txBox="1">
            <a:spLocks noGrp="1"/>
          </p:cNvSpPr>
          <p:nvPr>
            <p:ph type="title"/>
          </p:nvPr>
        </p:nvSpPr>
        <p:spPr>
          <a:xfrm>
            <a:off x="4882300" y="880884"/>
            <a:ext cx="3950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44" name="Google Shape;644;p25"/>
          <p:cNvSpPr txBox="1">
            <a:spLocks noGrp="1"/>
          </p:cNvSpPr>
          <p:nvPr>
            <p:ph type="subTitle" idx="1"/>
          </p:nvPr>
        </p:nvSpPr>
        <p:spPr>
          <a:xfrm>
            <a:off x="4876700" y="1722100"/>
            <a:ext cx="6364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45" name="Google Shape;645;p25"/>
          <p:cNvSpPr txBox="1">
            <a:spLocks noGrp="1"/>
          </p:cNvSpPr>
          <p:nvPr>
            <p:ph type="subTitle" idx="2"/>
          </p:nvPr>
        </p:nvSpPr>
        <p:spPr>
          <a:xfrm>
            <a:off x="4881100" y="2893187"/>
            <a:ext cx="2974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46" name="Google Shape;646;p25"/>
          <p:cNvSpPr txBox="1">
            <a:spLocks noGrp="1"/>
          </p:cNvSpPr>
          <p:nvPr>
            <p:ph type="subTitle" idx="3"/>
          </p:nvPr>
        </p:nvSpPr>
        <p:spPr>
          <a:xfrm>
            <a:off x="4881100" y="3392185"/>
            <a:ext cx="29748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47" name="Google Shape;647;p25"/>
          <p:cNvSpPr txBox="1">
            <a:spLocks noGrp="1"/>
          </p:cNvSpPr>
          <p:nvPr>
            <p:ph type="subTitle" idx="4"/>
          </p:nvPr>
        </p:nvSpPr>
        <p:spPr>
          <a:xfrm>
            <a:off x="8266300" y="2893187"/>
            <a:ext cx="2974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48" name="Google Shape;648;p25"/>
          <p:cNvSpPr txBox="1">
            <a:spLocks noGrp="1"/>
          </p:cNvSpPr>
          <p:nvPr>
            <p:ph type="subTitle" idx="5"/>
          </p:nvPr>
        </p:nvSpPr>
        <p:spPr>
          <a:xfrm>
            <a:off x="8266300" y="3392185"/>
            <a:ext cx="29748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49" name="Google Shape;649;p25"/>
          <p:cNvSpPr txBox="1">
            <a:spLocks noGrp="1"/>
          </p:cNvSpPr>
          <p:nvPr>
            <p:ph type="subTitle" idx="6"/>
          </p:nvPr>
        </p:nvSpPr>
        <p:spPr>
          <a:xfrm>
            <a:off x="4881100" y="4600087"/>
            <a:ext cx="2974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50" name="Google Shape;650;p25"/>
          <p:cNvSpPr txBox="1">
            <a:spLocks noGrp="1"/>
          </p:cNvSpPr>
          <p:nvPr>
            <p:ph type="subTitle" idx="7"/>
          </p:nvPr>
        </p:nvSpPr>
        <p:spPr>
          <a:xfrm>
            <a:off x="4881100" y="5099085"/>
            <a:ext cx="29748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51" name="Google Shape;651;p25"/>
          <p:cNvSpPr txBox="1">
            <a:spLocks noGrp="1"/>
          </p:cNvSpPr>
          <p:nvPr>
            <p:ph type="subTitle" idx="8"/>
          </p:nvPr>
        </p:nvSpPr>
        <p:spPr>
          <a:xfrm>
            <a:off x="8266300" y="4600087"/>
            <a:ext cx="2974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52" name="Google Shape;652;p25"/>
          <p:cNvSpPr txBox="1">
            <a:spLocks noGrp="1"/>
          </p:cNvSpPr>
          <p:nvPr>
            <p:ph type="subTitle" idx="9"/>
          </p:nvPr>
        </p:nvSpPr>
        <p:spPr>
          <a:xfrm>
            <a:off x="8266300" y="5099085"/>
            <a:ext cx="29748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57423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26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655" name="Google Shape;655;p26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8" name="Google Shape;688;p26"/>
          <p:cNvSpPr txBox="1">
            <a:spLocks noGrp="1"/>
          </p:cNvSpPr>
          <p:nvPr>
            <p:ph type="title"/>
          </p:nvPr>
        </p:nvSpPr>
        <p:spPr>
          <a:xfrm>
            <a:off x="950800" y="2291651"/>
            <a:ext cx="4389200" cy="22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89" name="Google Shape;689;p26"/>
          <p:cNvSpPr txBox="1"/>
          <p:nvPr/>
        </p:nvSpPr>
        <p:spPr>
          <a:xfrm>
            <a:off x="7371400" y="4064000"/>
            <a:ext cx="3450000" cy="1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6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6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" sz="16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122922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27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692" name="Google Shape;692;p27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5" name="Google Shape;725;p27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726" name="Google Shape;726;p27"/>
          <p:cNvSpPr txBox="1">
            <a:spLocks noGrp="1"/>
          </p:cNvSpPr>
          <p:nvPr>
            <p:ph type="subTitle" idx="1"/>
          </p:nvPr>
        </p:nvSpPr>
        <p:spPr>
          <a:xfrm>
            <a:off x="950800" y="2309167"/>
            <a:ext cx="4584000" cy="3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727" name="Google Shape;727;p27"/>
          <p:cNvSpPr txBox="1">
            <a:spLocks noGrp="1"/>
          </p:cNvSpPr>
          <p:nvPr>
            <p:ph type="subTitle" idx="2"/>
          </p:nvPr>
        </p:nvSpPr>
        <p:spPr>
          <a:xfrm>
            <a:off x="6657200" y="2309167"/>
            <a:ext cx="4584000" cy="3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274010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28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730" name="Google Shape;730;p2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63" name="Google Shape;763;p28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764" name="Google Shape;764;p28"/>
          <p:cNvSpPr txBox="1">
            <a:spLocks noGrp="1"/>
          </p:cNvSpPr>
          <p:nvPr>
            <p:ph type="subTitle" idx="1"/>
          </p:nvPr>
        </p:nvSpPr>
        <p:spPr>
          <a:xfrm>
            <a:off x="8617800" y="829700"/>
            <a:ext cx="2621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765" name="Google Shape;765;p28"/>
          <p:cNvSpPr txBox="1">
            <a:spLocks noGrp="1"/>
          </p:cNvSpPr>
          <p:nvPr>
            <p:ph type="subTitle" idx="2"/>
          </p:nvPr>
        </p:nvSpPr>
        <p:spPr>
          <a:xfrm>
            <a:off x="8617800" y="1372817"/>
            <a:ext cx="26212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766" name="Google Shape;766;p28"/>
          <p:cNvSpPr txBox="1">
            <a:spLocks noGrp="1"/>
          </p:cNvSpPr>
          <p:nvPr>
            <p:ph type="subTitle" idx="3"/>
          </p:nvPr>
        </p:nvSpPr>
        <p:spPr>
          <a:xfrm>
            <a:off x="8617800" y="3280977"/>
            <a:ext cx="26212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767" name="Google Shape;767;p28"/>
          <p:cNvSpPr txBox="1">
            <a:spLocks noGrp="1"/>
          </p:cNvSpPr>
          <p:nvPr>
            <p:ph type="subTitle" idx="4"/>
          </p:nvPr>
        </p:nvSpPr>
        <p:spPr>
          <a:xfrm>
            <a:off x="8617800" y="2737860"/>
            <a:ext cx="2621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768" name="Google Shape;768;p28"/>
          <p:cNvSpPr txBox="1">
            <a:spLocks noGrp="1"/>
          </p:cNvSpPr>
          <p:nvPr>
            <p:ph type="subTitle" idx="5"/>
          </p:nvPr>
        </p:nvSpPr>
        <p:spPr>
          <a:xfrm>
            <a:off x="8617800" y="5189084"/>
            <a:ext cx="26212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769" name="Google Shape;769;p28"/>
          <p:cNvSpPr txBox="1">
            <a:spLocks noGrp="1"/>
          </p:cNvSpPr>
          <p:nvPr>
            <p:ph type="subTitle" idx="6"/>
          </p:nvPr>
        </p:nvSpPr>
        <p:spPr>
          <a:xfrm>
            <a:off x="8617800" y="4645967"/>
            <a:ext cx="2621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1742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9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2954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54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6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96" name="Google Shape;96;p6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6507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7"/>
          <p:cNvGrpSpPr/>
          <p:nvPr/>
        </p:nvGrpSpPr>
        <p:grpSpPr>
          <a:xfrm rot="624426">
            <a:off x="7813987" y="2743678"/>
            <a:ext cx="6349125" cy="6789460"/>
            <a:chOff x="7567300" y="1541100"/>
            <a:chExt cx="3167100" cy="3386750"/>
          </a:xfrm>
        </p:grpSpPr>
        <p:sp>
          <p:nvSpPr>
            <p:cNvPr id="132" name="Google Shape;132;p7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2" name="Google Shape;152;p7"/>
          <p:cNvGrpSpPr/>
          <p:nvPr/>
        </p:nvGrpSpPr>
        <p:grpSpPr>
          <a:xfrm rot="-179539">
            <a:off x="196526" y="719525"/>
            <a:ext cx="6738407" cy="7705057"/>
            <a:chOff x="1732250" y="435101"/>
            <a:chExt cx="5053990" cy="5779004"/>
          </a:xfrm>
        </p:grpSpPr>
        <p:sp>
          <p:nvSpPr>
            <p:cNvPr id="153" name="Google Shape;153;p7"/>
            <p:cNvSpPr/>
            <p:nvPr/>
          </p:nvSpPr>
          <p:spPr>
            <a:xfrm>
              <a:off x="2124240" y="542605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2008462" y="435101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2258861" y="940350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2258861" y="1747713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2258861" y="2627818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2258861" y="3505348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2258861" y="4389077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2258861" y="5334720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732250" y="1000167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1732250" y="180853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1732250" y="2689164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1732250" y="3566170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1732250" y="444937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1732250" y="5395541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7"/>
          <p:cNvSpPr txBox="1">
            <a:spLocks noGrp="1"/>
          </p:cNvSpPr>
          <p:nvPr>
            <p:ph type="title"/>
          </p:nvPr>
        </p:nvSpPr>
        <p:spPr>
          <a:xfrm rot="-180143">
            <a:off x="1771974" y="2040082"/>
            <a:ext cx="4169724" cy="19751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68" name="Google Shape;168;p7"/>
          <p:cNvSpPr txBox="1">
            <a:spLocks noGrp="1"/>
          </p:cNvSpPr>
          <p:nvPr>
            <p:ph type="subTitle" idx="1"/>
          </p:nvPr>
        </p:nvSpPr>
        <p:spPr>
          <a:xfrm rot="-180143">
            <a:off x="1891087" y="4884013"/>
            <a:ext cx="4169724" cy="11459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8862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8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171" name="Google Shape;171;p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8"/>
          <p:cNvSpPr txBox="1">
            <a:spLocks noGrp="1"/>
          </p:cNvSpPr>
          <p:nvPr>
            <p:ph type="title"/>
          </p:nvPr>
        </p:nvSpPr>
        <p:spPr>
          <a:xfrm>
            <a:off x="5180000" y="1975333"/>
            <a:ext cx="4913200" cy="19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05" name="Google Shape;205;p8"/>
          <p:cNvSpPr txBox="1">
            <a:spLocks noGrp="1"/>
          </p:cNvSpPr>
          <p:nvPr>
            <p:ph type="subTitle" idx="1"/>
          </p:nvPr>
        </p:nvSpPr>
        <p:spPr>
          <a:xfrm>
            <a:off x="5183211" y="3962323"/>
            <a:ext cx="49132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9367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9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208" name="Google Shape;208;p9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9"/>
          <p:cNvSpPr txBox="1">
            <a:spLocks noGrp="1"/>
          </p:cNvSpPr>
          <p:nvPr>
            <p:ph type="title"/>
          </p:nvPr>
        </p:nvSpPr>
        <p:spPr>
          <a:xfrm>
            <a:off x="1270396" y="2027817"/>
            <a:ext cx="39624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42" name="Google Shape;242;p9"/>
          <p:cNvSpPr txBox="1">
            <a:spLocks noGrp="1"/>
          </p:cNvSpPr>
          <p:nvPr>
            <p:ph type="subTitle" idx="1"/>
          </p:nvPr>
        </p:nvSpPr>
        <p:spPr>
          <a:xfrm>
            <a:off x="1270233" y="3022441"/>
            <a:ext cx="3962400" cy="1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8434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"/>
          <p:cNvSpPr txBox="1">
            <a:spLocks noGrp="1"/>
          </p:cNvSpPr>
          <p:nvPr>
            <p:ph type="title"/>
          </p:nvPr>
        </p:nvSpPr>
        <p:spPr>
          <a:xfrm rot="-281821">
            <a:off x="1090489" y="1144369"/>
            <a:ext cx="2999272" cy="23651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587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 txBox="1">
            <a:spLocks noGrp="1"/>
          </p:cNvSpPr>
          <p:nvPr>
            <p:ph type="title" hasCustomPrompt="1"/>
          </p:nvPr>
        </p:nvSpPr>
        <p:spPr>
          <a:xfrm>
            <a:off x="1785000" y="2130067"/>
            <a:ext cx="8619600" cy="19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7" name="Google Shape;247;p11"/>
          <p:cNvSpPr txBox="1">
            <a:spLocks noGrp="1"/>
          </p:cNvSpPr>
          <p:nvPr>
            <p:ph type="subTitle" idx="1"/>
          </p:nvPr>
        </p:nvSpPr>
        <p:spPr>
          <a:xfrm>
            <a:off x="1787400" y="4133915"/>
            <a:ext cx="8619600" cy="68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3663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4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69076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0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74" name="Google Shape;774;p30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6021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4F88EA-97AA-4483-A1A3-58A8B3ED4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80143">
            <a:off x="1254252" y="3397714"/>
            <a:ext cx="5462173" cy="1975119"/>
          </a:xfrm>
        </p:spPr>
        <p:txBody>
          <a:bodyPr/>
          <a:lstStyle/>
          <a:p>
            <a:r>
              <a:rPr lang="es-EC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 CIRCULAR UNIFORME </a:t>
            </a:r>
            <a:br>
              <a:rPr lang="es-EC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(MCU)</a:t>
            </a:r>
            <a:br>
              <a:rPr lang="es-EC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C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F39462-4011-4699-9C27-AD7080C31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-180143">
            <a:off x="565870" y="6285014"/>
            <a:ext cx="4169724" cy="1145972"/>
          </a:xfrm>
        </p:spPr>
        <p:txBody>
          <a:bodyPr/>
          <a:lstStyle/>
          <a:p>
            <a:r>
              <a:rPr lang="es-EC" dirty="0"/>
              <a:t>CHRISTY JARAMILLO</a:t>
            </a:r>
          </a:p>
        </p:txBody>
      </p:sp>
      <p:pic>
        <p:nvPicPr>
          <p:cNvPr id="1026" name="Picture 2" descr="Movimiento Circular Uniforme - Física de nivel básico, nada complejo..">
            <a:extLst>
              <a:ext uri="{FF2B5EF4-FFF2-40B4-BE49-F238E27FC236}">
                <a16:creationId xmlns:a16="http://schemas.microsoft.com/office/drawing/2014/main" id="{58EAB2C1-3FCD-40A4-822B-261A26DAC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652" y="1343475"/>
            <a:ext cx="5341850" cy="454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34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086141-32E8-4AC4-99EC-2FC3C645C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043" y="811503"/>
            <a:ext cx="4913200" cy="1938400"/>
          </a:xfrm>
        </p:spPr>
        <p:txBody>
          <a:bodyPr/>
          <a:lstStyle/>
          <a:p>
            <a:r>
              <a:rPr lang="es-ES" sz="3600" dirty="0"/>
              <a:t>Describe el movimiento de un cuerpo con una rapidez constante y una trayectoria circular.</a:t>
            </a:r>
            <a:endParaRPr lang="es-EC" sz="3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FCDD24-AD69-4433-9DCE-BD49BEDBD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5758" y="793267"/>
            <a:ext cx="4913199" cy="1417670"/>
          </a:xfrm>
        </p:spPr>
        <p:txBody>
          <a:bodyPr/>
          <a:lstStyle/>
          <a:p>
            <a:pPr algn="just"/>
            <a:r>
              <a:rPr lang="es-EC" dirty="0"/>
              <a:t>Este movimiento esta presente el nuestra vida cotidiana en: la rueda moscovita, en las aspas de un ventilador y en las manecillas de un reloj.</a:t>
            </a:r>
          </a:p>
        </p:txBody>
      </p:sp>
      <p:pic>
        <p:nvPicPr>
          <p:cNvPr id="2050" name="Picture 2" descr="Todo es Física y Química: Movimiento circular uniforme">
            <a:extLst>
              <a:ext uri="{FF2B5EF4-FFF2-40B4-BE49-F238E27FC236}">
                <a16:creationId xmlns:a16="http://schemas.microsoft.com/office/drawing/2014/main" id="{DDE3FC8F-2BB1-42B1-ADC7-6FB3B5A2B9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860" y="3178658"/>
            <a:ext cx="2524125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. Cinematica - El Profesor de Matemáticas">
            <a:extLst>
              <a:ext uri="{FF2B5EF4-FFF2-40B4-BE49-F238E27FC236}">
                <a16:creationId xmlns:a16="http://schemas.microsoft.com/office/drawing/2014/main" id="{E4AE4FB7-1963-4B74-AE24-F5D05A3961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307" y="3178658"/>
            <a:ext cx="3198745" cy="310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spa para Ventilador de 16 Pulg Navia – RAICO">
            <a:extLst>
              <a:ext uri="{FF2B5EF4-FFF2-40B4-BE49-F238E27FC236}">
                <a16:creationId xmlns:a16="http://schemas.microsoft.com/office/drawing/2014/main" id="{C128C239-84DE-4452-B109-D855AC15A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723" y="2749903"/>
            <a:ext cx="1711970" cy="161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ontado En La Pared Con Un Reloj Digital. Ilustración Del Vector.  Ilustraciones Vectoriales, Clip Art Vectorizado Libre De Derechos. Image  32884132.">
            <a:extLst>
              <a:ext uri="{FF2B5EF4-FFF2-40B4-BE49-F238E27FC236}">
                <a16:creationId xmlns:a16="http://schemas.microsoft.com/office/drawing/2014/main" id="{58DE90C0-2BA6-4525-81E1-52BD3224F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203" y="4376068"/>
            <a:ext cx="1688665" cy="168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532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140F1FBC-96A2-4080-9A41-BB95AB584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298" y="4155341"/>
            <a:ext cx="3297912" cy="560800"/>
          </a:xfrm>
        </p:spPr>
        <p:txBody>
          <a:bodyPr/>
          <a:lstStyle/>
          <a:p>
            <a:r>
              <a:rPr lang="es-EC" sz="2400" b="0" dirty="0"/>
              <a:t>Se mide en m/s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A0485D-C115-4D07-9A8F-51B545B09505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853424" y="4635865"/>
            <a:ext cx="3486800" cy="1414400"/>
          </a:xfrm>
        </p:spPr>
        <p:txBody>
          <a:bodyPr/>
          <a:lstStyle/>
          <a:p>
            <a:r>
              <a:rPr lang="es-EC" dirty="0"/>
              <a:t>Ejemplo:  v= 30m/s</a:t>
            </a:r>
          </a:p>
          <a:p>
            <a:r>
              <a:rPr lang="es-EC" dirty="0"/>
              <a:t> 1 segundo – recorre 30m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289E779-D9AB-4355-81F8-D07D8CC8C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800" y="593367"/>
            <a:ext cx="4584000" cy="745103"/>
          </a:xfrm>
        </p:spPr>
        <p:txBody>
          <a:bodyPr/>
          <a:lstStyle/>
          <a:p>
            <a:r>
              <a:rPr lang="es-EC" sz="3200" dirty="0"/>
              <a:t>Rapidez tangencial (</a:t>
            </a:r>
            <a:r>
              <a:rPr lang="es-EC" sz="3200" dirty="0">
                <a:solidFill>
                  <a:srgbClr val="FF0000"/>
                </a:solidFill>
              </a:rPr>
              <a:t>v</a:t>
            </a:r>
            <a:r>
              <a:rPr lang="es-EC" sz="3200" dirty="0"/>
              <a:t>) 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0F21E3F2-0CBF-455C-B2C8-E408AD359065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6392158" y="685518"/>
            <a:ext cx="4849042" cy="560800"/>
          </a:xfrm>
        </p:spPr>
        <p:txBody>
          <a:bodyPr/>
          <a:lstStyle/>
          <a:p>
            <a:r>
              <a:rPr lang="es-EC" sz="3200" dirty="0"/>
              <a:t>Velocidad</a:t>
            </a:r>
            <a:r>
              <a:rPr lang="es-EC" dirty="0"/>
              <a:t> </a:t>
            </a:r>
            <a:r>
              <a:rPr lang="es-EC" sz="3200" dirty="0"/>
              <a:t>tangencial (</a:t>
            </a:r>
            <a:r>
              <a:rPr lang="es-EC" sz="3200" dirty="0">
                <a:solidFill>
                  <a:srgbClr val="FF0000"/>
                </a:solidFill>
              </a:rPr>
              <a:t>v</a:t>
            </a:r>
            <a:r>
              <a:rPr lang="es-EC" sz="3200" dirty="0"/>
              <a:t>)</a:t>
            </a:r>
            <a:endParaRPr lang="es-EC" dirty="0"/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0DF393AC-3CE9-4122-8F10-4D3EC0D9E039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515925" y="4211106"/>
            <a:ext cx="4601507" cy="1414400"/>
          </a:xfrm>
        </p:spPr>
        <p:txBody>
          <a:bodyPr/>
          <a:lstStyle/>
          <a:p>
            <a:pPr algn="ctr"/>
            <a:r>
              <a:rPr lang="es-EC" dirty="0"/>
              <a:t>En nuestro ejemplo teníamos 30m/s entonces nuestra velocidad tangencial también será 30m/s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85FE196E-5658-4023-9090-C28FBC0E5B5C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950800" y="1412432"/>
            <a:ext cx="4734384" cy="6216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C" sz="2400" b="0" dirty="0"/>
              <a:t>Indica la longitud de arco que el objeto recorre por cada unidad de tiempo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2811279E-AEFD-4A80-A5EC-CB3569160D0B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6256138" y="3429000"/>
            <a:ext cx="4849042" cy="6216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C" sz="2400" b="0" dirty="0"/>
              <a:t>Es el modulo de la rapidez tangencial</a:t>
            </a:r>
          </a:p>
        </p:txBody>
      </p:sp>
      <p:pic>
        <p:nvPicPr>
          <p:cNvPr id="9" name="Picture 4" descr="2. Cinematica - El Profesor de Matemáticas">
            <a:extLst>
              <a:ext uri="{FF2B5EF4-FFF2-40B4-BE49-F238E27FC236}">
                <a16:creationId xmlns:a16="http://schemas.microsoft.com/office/drawing/2014/main" id="{A899E44A-A8FB-480B-ADD6-08EF2D615A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774" y="2442118"/>
            <a:ext cx="1840436" cy="178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Subtítulo 2">
                <a:extLst>
                  <a:ext uri="{FF2B5EF4-FFF2-40B4-BE49-F238E27FC236}">
                    <a16:creationId xmlns:a16="http://schemas.microsoft.com/office/drawing/2014/main" id="{A9CE2E8F-53EF-4DF1-803B-377816DE72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0298" y="5445568"/>
                <a:ext cx="3790728" cy="1913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867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1pPr>
                <a:lvl2pPr marL="914400" marR="0" lvl="1" indent="-31750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867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2pPr>
                <a:lvl3pPr marL="1371600" marR="0" lvl="2" indent="-31750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867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3pPr>
                <a:lvl4pPr marL="1828800" marR="0" lvl="3" indent="-31750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867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4pPr>
                <a:lvl5pPr marL="2286000" marR="0" lvl="4" indent="-31750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867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5pPr>
                <a:lvl6pPr marL="2743200" marR="0" lvl="5" indent="-31750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867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6pPr>
                <a:lvl7pPr marL="3200400" marR="0" lvl="6" indent="-31750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867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7pPr>
                <a:lvl8pPr marL="3657600" marR="0" lvl="7" indent="-31750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867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8pPr>
                <a:lvl9pPr marL="4114800" marR="0" lvl="8" indent="-31750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unito"/>
                  <a:buNone/>
                  <a:defRPr sz="1867" b="0" i="0" u="none" strike="noStrike" cap="none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9pPr>
              </a:lstStyle>
              <a:p>
                <a:r>
                  <a:rPr lang="es-EC" dirty="0"/>
                  <a:t>-</a:t>
                </a:r>
                <a:r>
                  <a:rPr lang="es-EC" sz="2400" b="1" dirty="0">
                    <a:solidFill>
                      <a:schemeClr val="tx1"/>
                    </a:solidFill>
                  </a:rPr>
                  <a:t>Formula </a:t>
                </a:r>
                <a14:m>
                  <m:oMath xmlns:m="http://schemas.openxmlformats.org/officeDocument/2006/math">
                    <m:r>
                      <a:rPr lang="es-EC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s-EC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s-EC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es-EC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s-EC" dirty="0"/>
              </a:p>
            </p:txBody>
          </p:sp>
        </mc:Choice>
        <mc:Fallback>
          <p:sp>
            <p:nvSpPr>
              <p:cNvPr id="10" name="Subtítulo 2">
                <a:extLst>
                  <a:ext uri="{FF2B5EF4-FFF2-40B4-BE49-F238E27FC236}">
                    <a16:creationId xmlns:a16="http://schemas.microsoft.com/office/drawing/2014/main" id="{A9CE2E8F-53EF-4DF1-803B-377816DE7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298" y="5445568"/>
                <a:ext cx="3790728" cy="19131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movimiento circular uniforme | crishuertas96 fm 2 sem 2014">
            <a:extLst>
              <a:ext uri="{FF2B5EF4-FFF2-40B4-BE49-F238E27FC236}">
                <a16:creationId xmlns:a16="http://schemas.microsoft.com/office/drawing/2014/main" id="{F09D467C-31F7-4DFD-B026-3EACB9F4BD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959" y="1142842"/>
            <a:ext cx="2050700" cy="205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2B78A401-6BC4-4F00-BC51-F1F5064A29C4}"/>
              </a:ext>
            </a:extLst>
          </p:cNvPr>
          <p:cNvCxnSpPr/>
          <p:nvPr/>
        </p:nvCxnSpPr>
        <p:spPr>
          <a:xfrm>
            <a:off x="10389100" y="914400"/>
            <a:ext cx="1331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86A40D3F-DC3B-447F-926B-DBEB69E082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D961"/>
              </a:clrFrom>
              <a:clrTo>
                <a:srgbClr val="FFD961">
                  <a:alpha val="0"/>
                </a:srgbClr>
              </a:clrTo>
            </a:clrChange>
          </a:blip>
          <a:srcRect l="12784" t="40382" r="67282" b="27912"/>
          <a:stretch/>
        </p:blipFill>
        <p:spPr>
          <a:xfrm>
            <a:off x="8918460" y="1338470"/>
            <a:ext cx="2195674" cy="1963531"/>
          </a:xfrm>
          <a:prstGeom prst="rect">
            <a:avLst/>
          </a:prstGeom>
        </p:spPr>
      </p:pic>
      <p:sp>
        <p:nvSpPr>
          <p:cNvPr id="15" name="Subtítulo 5">
            <a:extLst>
              <a:ext uri="{FF2B5EF4-FFF2-40B4-BE49-F238E27FC236}">
                <a16:creationId xmlns:a16="http://schemas.microsoft.com/office/drawing/2014/main" id="{E5454E62-DCCE-4C8E-92A1-47CC4E78FBB3}"/>
              </a:ext>
            </a:extLst>
          </p:cNvPr>
          <p:cNvSpPr txBox="1">
            <a:spLocks/>
          </p:cNvSpPr>
          <p:nvPr/>
        </p:nvSpPr>
        <p:spPr>
          <a:xfrm>
            <a:off x="6384953" y="5443600"/>
            <a:ext cx="5067014" cy="14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ctr"/>
            <a:r>
              <a:rPr lang="es-EC" sz="2400" b="1" dirty="0">
                <a:solidFill>
                  <a:srgbClr val="00B050"/>
                </a:solidFill>
              </a:rPr>
              <a:t>¿Cambia la velocidad tangencial?</a:t>
            </a:r>
          </a:p>
        </p:txBody>
      </p:sp>
    </p:spTree>
    <p:extLst>
      <p:ext uri="{BB962C8B-B14F-4D97-AF65-F5344CB8AC3E}">
        <p14:creationId xmlns:p14="http://schemas.microsoft.com/office/powerpoint/2010/main" val="2912925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ítulo 2">
                <a:extLst>
                  <a:ext uri="{FF2B5EF4-FFF2-40B4-BE49-F238E27FC236}">
                    <a16:creationId xmlns:a16="http://schemas.microsoft.com/office/drawing/2014/main" id="{87BF0D9B-2357-4F22-B25A-67C50181A6B8}"/>
                  </a:ext>
                </a:extLst>
              </p:cNvPr>
              <p:cNvSpPr>
                <a:spLocks noGrp="1"/>
              </p:cNvSpPr>
              <p:nvPr>
                <p:ph type="subTitle" idx="2"/>
              </p:nvPr>
            </p:nvSpPr>
            <p:spPr>
              <a:xfrm>
                <a:off x="934901" y="4274014"/>
                <a:ext cx="4931327" cy="1414400"/>
              </a:xfrm>
            </p:spPr>
            <p:txBody>
              <a:bodyPr/>
              <a:lstStyle/>
              <a:p>
                <a:pPr algn="ctr"/>
                <a:r>
                  <a:rPr lang="es-EC" dirty="0"/>
                  <a:t>Se mide en 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s-EC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EC" dirty="0"/>
              </a:p>
              <a:p>
                <a:pPr algn="ctr"/>
                <a:r>
                  <a:rPr lang="es-EC" dirty="0"/>
                  <a:t>Se llama centrípeta por siempre esta apuntado hacia el centro de la circunferencia.</a:t>
                </a:r>
              </a:p>
            </p:txBody>
          </p:sp>
        </mc:Choice>
        <mc:Fallback>
          <p:sp>
            <p:nvSpPr>
              <p:cNvPr id="3" name="Subtítulo 2">
                <a:extLst>
                  <a:ext uri="{FF2B5EF4-FFF2-40B4-BE49-F238E27FC236}">
                    <a16:creationId xmlns:a16="http://schemas.microsoft.com/office/drawing/2014/main" id="{87BF0D9B-2357-4F22-B25A-67C50181A6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2"/>
              </p:nvPr>
            </p:nvSpPr>
            <p:spPr>
              <a:xfrm>
                <a:off x="934901" y="4274014"/>
                <a:ext cx="4931327" cy="1414400"/>
              </a:xfrm>
              <a:blipFill>
                <a:blip r:embed="rId2"/>
                <a:stretch>
                  <a:fillRect r="-111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ítulo 3">
                <a:extLst>
                  <a:ext uri="{FF2B5EF4-FFF2-40B4-BE49-F238E27FC236}">
                    <a16:creationId xmlns:a16="http://schemas.microsoft.com/office/drawing/2014/main" id="{E07DF191-AA59-402D-957B-949AA54D3D0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50800" y="593367"/>
                <a:ext cx="4915428" cy="1414400"/>
              </a:xfrm>
            </p:spPr>
            <p:txBody>
              <a:bodyPr/>
              <a:lstStyle/>
              <a:p>
                <a:r>
                  <a:rPr lang="es-EC" sz="3200" dirty="0"/>
                  <a:t>Aceleración centrípeta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s-EC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s-EC" sz="32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EC" sz="3200" dirty="0"/>
              </a:p>
            </p:txBody>
          </p:sp>
        </mc:Choice>
        <mc:Fallback>
          <p:sp>
            <p:nvSpPr>
              <p:cNvPr id="4" name="Título 3">
                <a:extLst>
                  <a:ext uri="{FF2B5EF4-FFF2-40B4-BE49-F238E27FC236}">
                    <a16:creationId xmlns:a16="http://schemas.microsoft.com/office/drawing/2014/main" id="{E07DF191-AA59-402D-957B-949AA54D3D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50800" y="593367"/>
                <a:ext cx="4915428" cy="1414400"/>
              </a:xfrm>
              <a:blipFill>
                <a:blip r:embed="rId3"/>
                <a:stretch>
                  <a:fillRect l="-3226" t="-172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ubtítulo 4">
            <a:extLst>
              <a:ext uri="{FF2B5EF4-FFF2-40B4-BE49-F238E27FC236}">
                <a16:creationId xmlns:a16="http://schemas.microsoft.com/office/drawing/2014/main" id="{2DE0FD83-A2E0-45A7-8001-5C6E786D09AA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6733488" y="593367"/>
            <a:ext cx="3873552" cy="560800"/>
          </a:xfrm>
        </p:spPr>
        <p:txBody>
          <a:bodyPr/>
          <a:lstStyle/>
          <a:p>
            <a:r>
              <a:rPr lang="es-EC" sz="3200" dirty="0"/>
              <a:t>Rapidez Angular (</a:t>
            </a:r>
            <a:r>
              <a:rPr lang="el-GR" sz="320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ω</a:t>
            </a:r>
            <a:r>
              <a:rPr lang="es-EC" sz="32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)</a:t>
            </a:r>
            <a:endParaRPr lang="es-EC" sz="3200" dirty="0"/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9BD2555C-53AD-4EB6-B0CE-2F7D3A060DE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527158" y="4875415"/>
            <a:ext cx="4714042" cy="1414400"/>
          </a:xfrm>
        </p:spPr>
        <p:txBody>
          <a:bodyPr/>
          <a:lstStyle/>
          <a:p>
            <a:pPr algn="ctr"/>
            <a:r>
              <a:rPr lang="es-EC" dirty="0"/>
              <a:t>Ejemplo: </a:t>
            </a:r>
            <a:r>
              <a:rPr lang="el-GR" sz="20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ω</a:t>
            </a:r>
            <a:r>
              <a:rPr lang="el-GR" sz="200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s-EC" dirty="0"/>
              <a:t>2</a:t>
            </a:r>
            <a:r>
              <a:rPr lang="el-GR" dirty="0"/>
              <a:t>π</a:t>
            </a:r>
            <a:r>
              <a:rPr lang="es-EC" dirty="0"/>
              <a:t> rad/s</a:t>
            </a:r>
          </a:p>
          <a:p>
            <a:pPr algn="ctr"/>
            <a:r>
              <a:rPr lang="es-EC" dirty="0"/>
              <a:t>1 s – el radio será un ángulo de 2</a:t>
            </a:r>
            <a:r>
              <a:rPr lang="el-GR" dirty="0"/>
              <a:t> π</a:t>
            </a:r>
            <a:r>
              <a:rPr lang="es-EC" dirty="0"/>
              <a:t>rad</a:t>
            </a:r>
          </a:p>
          <a:p>
            <a:pPr algn="ctr"/>
            <a:endParaRPr lang="es-EC" dirty="0"/>
          </a:p>
          <a:p>
            <a:pPr algn="ctr"/>
            <a:r>
              <a:rPr lang="es-EC" b="1" dirty="0">
                <a:solidFill>
                  <a:srgbClr val="00B050"/>
                </a:solidFill>
              </a:rPr>
              <a:t>El radio va a medir un ángulo en un tiempo t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62638A2C-ABDC-46B3-B880-A6C58C10584A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6527158" y="1498708"/>
            <a:ext cx="4714042" cy="6216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C" sz="2400" b="0" dirty="0"/>
              <a:t>Indica el ángulo que el radio forma en cada unidad de tiempo</a:t>
            </a:r>
            <a:br>
              <a:rPr lang="es-EC" sz="2400" b="0" dirty="0"/>
            </a:br>
            <a:r>
              <a:rPr lang="es-EC" sz="2400" b="0" dirty="0"/>
              <a:t>-Se mide en pi radianes/segundo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74CB17C9-5B88-4AB5-8348-45037067EC3F}"/>
              </a:ext>
            </a:extLst>
          </p:cNvPr>
          <p:cNvCxnSpPr/>
          <p:nvPr/>
        </p:nvCxnSpPr>
        <p:spPr>
          <a:xfrm>
            <a:off x="5148776" y="829994"/>
            <a:ext cx="3376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4098" name="Picture 2" descr="Qué es la ACELERACIÓN CENTRÍPETA? | Movimiento Circunferencial - YouTube">
            <a:extLst>
              <a:ext uri="{FF2B5EF4-FFF2-40B4-BE49-F238E27FC236}">
                <a16:creationId xmlns:a16="http://schemas.microsoft.com/office/drawing/2014/main" id="{F02FD35C-5CEB-4F6D-98D5-7FAE0A0D6A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6" r="-1" b="5026"/>
          <a:stretch/>
        </p:blipFill>
        <p:spPr bwMode="auto">
          <a:xfrm>
            <a:off x="2115280" y="1498708"/>
            <a:ext cx="2570567" cy="257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ovimiento Circular - El Profesor de Matemáticas">
            <a:extLst>
              <a:ext uri="{FF2B5EF4-FFF2-40B4-BE49-F238E27FC236}">
                <a16:creationId xmlns:a16="http://schemas.microsoft.com/office/drawing/2014/main" id="{EA14F87C-0445-478D-A1C1-8A457E33C2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25" y="2594568"/>
            <a:ext cx="35718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670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F319DD-F3CD-45FE-BBD6-E7EC4467A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9" y="506436"/>
            <a:ext cx="3440525" cy="675250"/>
          </a:xfrm>
        </p:spPr>
        <p:txBody>
          <a:bodyPr/>
          <a:lstStyle/>
          <a:p>
            <a:r>
              <a:rPr lang="es-EC" sz="54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Formulario</a:t>
            </a:r>
          </a:p>
        </p:txBody>
      </p:sp>
      <p:pic>
        <p:nvPicPr>
          <p:cNvPr id="3076" name="Picture 4" descr="Movimiento circular uniforme - Wikipedia, la enciclopedia libre">
            <a:extLst>
              <a:ext uri="{FF2B5EF4-FFF2-40B4-BE49-F238E27FC236}">
                <a16:creationId xmlns:a16="http://schemas.microsoft.com/office/drawing/2014/main" id="{1FCB8D6A-EC8F-417A-984D-EEFCD9F7D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661" y="1267903"/>
            <a:ext cx="2874146" cy="287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CF221734-BE32-4610-8D0C-99407FDBA89E}"/>
                  </a:ext>
                </a:extLst>
              </p:cNvPr>
              <p:cNvSpPr txBox="1"/>
              <p:nvPr/>
            </p:nvSpPr>
            <p:spPr>
              <a:xfrm>
                <a:off x="1026940" y="1617785"/>
                <a:ext cx="13317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s-EC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C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s-EC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s-EC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s-EC" sz="2800" dirty="0"/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CF221734-BE32-4610-8D0C-99407FDBA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940" y="1617785"/>
                <a:ext cx="133171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F131E927-9BC0-40C0-9332-EFF60F2E713B}"/>
                  </a:ext>
                </a:extLst>
              </p:cNvPr>
              <p:cNvSpPr txBox="1"/>
              <p:nvPr/>
            </p:nvSpPr>
            <p:spPr>
              <a:xfrm>
                <a:off x="3649280" y="1426674"/>
                <a:ext cx="1048299" cy="8131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s-EC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s-EC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s-EC" sz="2800" dirty="0"/>
              </a:p>
            </p:txBody>
          </p:sp>
        </mc:Choice>
        <mc:Fallback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F131E927-9BC0-40C0-9332-EFF60F2E7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280" y="1426674"/>
                <a:ext cx="1048299" cy="8131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BC018CE3-D957-4088-BDA8-4695FB7FD513}"/>
                  </a:ext>
                </a:extLst>
              </p:cNvPr>
              <p:cNvSpPr txBox="1"/>
              <p:nvPr/>
            </p:nvSpPr>
            <p:spPr>
              <a:xfrm>
                <a:off x="6203793" y="1426674"/>
                <a:ext cx="985654" cy="813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C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s-EC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s-EC" sz="2800" dirty="0"/>
              </a:p>
            </p:txBody>
          </p:sp>
        </mc:Choice>
        <mc:Fallback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BC018CE3-D957-4088-BDA8-4695FB7FD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793" y="1426674"/>
                <a:ext cx="985654" cy="813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0233EE5F-B11D-4DAD-BE3F-934B1A63C76C}"/>
                  </a:ext>
                </a:extLst>
              </p:cNvPr>
              <p:cNvSpPr txBox="1"/>
              <p:nvPr/>
            </p:nvSpPr>
            <p:spPr>
              <a:xfrm>
                <a:off x="1026940" y="2998113"/>
                <a:ext cx="11813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s-EC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EC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C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s-EC" sz="2800" dirty="0"/>
              </a:p>
            </p:txBody>
          </p:sp>
        </mc:Choice>
        <mc:Fallback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0233EE5F-B11D-4DAD-BE3F-934B1A63C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940" y="2998113"/>
                <a:ext cx="118134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3618A551-AFDF-4B36-9C6B-61E19B35BFD5}"/>
                  </a:ext>
                </a:extLst>
              </p:cNvPr>
              <p:cNvSpPr txBox="1"/>
              <p:nvPr/>
            </p:nvSpPr>
            <p:spPr>
              <a:xfrm>
                <a:off x="3712149" y="2873559"/>
                <a:ext cx="922560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EC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s-EC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s-EC" sz="2800" dirty="0"/>
              </a:p>
            </p:txBody>
          </p:sp>
        </mc:Choice>
        <mc:Fallback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3618A551-AFDF-4B36-9C6B-61E19B35B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149" y="2873559"/>
                <a:ext cx="922560" cy="8180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6FC1D478-20C9-44FF-95FF-C88B5EB3CB41}"/>
                  </a:ext>
                </a:extLst>
              </p:cNvPr>
              <p:cNvSpPr txBox="1"/>
              <p:nvPr/>
            </p:nvSpPr>
            <p:spPr>
              <a:xfrm>
                <a:off x="6266887" y="2873559"/>
                <a:ext cx="922560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C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s-EC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s-EC" sz="2800" dirty="0"/>
              </a:p>
            </p:txBody>
          </p:sp>
        </mc:Choice>
        <mc:Fallback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6FC1D478-20C9-44FF-95FF-C88B5EB3C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887" y="2873559"/>
                <a:ext cx="922560" cy="8182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2908DEFB-6C7E-4C55-980B-F2CC4179D796}"/>
              </a:ext>
            </a:extLst>
          </p:cNvPr>
          <p:cNvCxnSpPr/>
          <p:nvPr/>
        </p:nvCxnSpPr>
        <p:spPr>
          <a:xfrm>
            <a:off x="2672862" y="1833228"/>
            <a:ext cx="7315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615BE43D-F9CA-4DD3-A8D2-48B1E4BFDCA6}"/>
              </a:ext>
            </a:extLst>
          </p:cNvPr>
          <p:cNvCxnSpPr/>
          <p:nvPr/>
        </p:nvCxnSpPr>
        <p:spPr>
          <a:xfrm>
            <a:off x="5132364" y="1833228"/>
            <a:ext cx="7315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9B623105-0BB5-41F0-829A-F466A22375E2}"/>
              </a:ext>
            </a:extLst>
          </p:cNvPr>
          <p:cNvCxnSpPr/>
          <p:nvPr/>
        </p:nvCxnSpPr>
        <p:spPr>
          <a:xfrm>
            <a:off x="2672862" y="3282581"/>
            <a:ext cx="7315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BEDB71BF-F05C-4D65-B9E8-66E7EACF0D5B}"/>
              </a:ext>
            </a:extLst>
          </p:cNvPr>
          <p:cNvCxnSpPr/>
          <p:nvPr/>
        </p:nvCxnSpPr>
        <p:spPr>
          <a:xfrm>
            <a:off x="5132364" y="3282581"/>
            <a:ext cx="7315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4D392BE-1BAB-4B2E-8AB9-287CDCF812A6}"/>
                  </a:ext>
                </a:extLst>
              </p:cNvPr>
              <p:cNvSpPr txBox="1"/>
              <p:nvPr/>
            </p:nvSpPr>
            <p:spPr>
              <a:xfrm>
                <a:off x="1026940" y="4045632"/>
                <a:ext cx="11568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EC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s-EC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s-EC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s-EC" sz="2400" dirty="0"/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4D392BE-1BAB-4B2E-8AB9-287CDCF81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940" y="4045632"/>
                <a:ext cx="1156855" cy="369332"/>
              </a:xfrm>
              <a:prstGeom prst="rect">
                <a:avLst/>
              </a:prstGeom>
              <a:blipFill>
                <a:blip r:embed="rId9"/>
                <a:stretch>
                  <a:fillRect l="-2632" r="-2105" b="-500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E044E26-BB5B-401C-80C2-66F637B4F7B3}"/>
                  </a:ext>
                </a:extLst>
              </p:cNvPr>
              <p:cNvSpPr txBox="1"/>
              <p:nvPr/>
            </p:nvSpPr>
            <p:spPr>
              <a:xfrm>
                <a:off x="925119" y="4820041"/>
                <a:ext cx="1134862" cy="738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400" b="0" i="1" smtClean="0"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 lang="es-EC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s-EC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EC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E044E26-BB5B-401C-80C2-66F637B4F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19" y="4820041"/>
                <a:ext cx="1134862" cy="7387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C6A44E21-9C10-4520-8ECA-75A7EA67F379}"/>
                  </a:ext>
                </a:extLst>
              </p:cNvPr>
              <p:cNvSpPr txBox="1"/>
              <p:nvPr/>
            </p:nvSpPr>
            <p:spPr>
              <a:xfrm>
                <a:off x="3404382" y="5061994"/>
                <a:ext cx="14460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400" b="0" i="1" smtClean="0"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 lang="es-EC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C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C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s-EC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C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C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s-EC" sz="2400" dirty="0"/>
              </a:p>
            </p:txBody>
          </p:sp>
        </mc:Choice>
        <mc:Fallback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C6A44E21-9C10-4520-8ECA-75A7EA67F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382" y="5061994"/>
                <a:ext cx="1446037" cy="369332"/>
              </a:xfrm>
              <a:prstGeom prst="rect">
                <a:avLst/>
              </a:prstGeom>
              <a:blipFill>
                <a:blip r:embed="rId11"/>
                <a:stretch>
                  <a:fillRect l="-1681" r="-1261" b="-163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5A35A700-C10A-414C-89D9-D36168849C1A}"/>
                  </a:ext>
                </a:extLst>
              </p:cNvPr>
              <p:cNvSpPr txBox="1"/>
              <p:nvPr/>
            </p:nvSpPr>
            <p:spPr>
              <a:xfrm>
                <a:off x="3672362" y="4116154"/>
                <a:ext cx="10252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C" sz="2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s-EC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C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s-EC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s-EC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EC" sz="2400" dirty="0"/>
                  <a:t>l</a:t>
                </a:r>
              </a:p>
            </p:txBody>
          </p:sp>
        </mc:Choice>
        <mc:Fallback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5A35A700-C10A-414C-89D9-D36168849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362" y="4116154"/>
                <a:ext cx="1025217" cy="369332"/>
              </a:xfrm>
              <a:prstGeom prst="rect">
                <a:avLst/>
              </a:prstGeom>
              <a:blipFill>
                <a:blip r:embed="rId12"/>
                <a:stretch>
                  <a:fillRect l="-10651" t="-22951" r="-17160" b="-5082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Tabla 20">
                <a:extLst>
                  <a:ext uri="{FF2B5EF4-FFF2-40B4-BE49-F238E27FC236}">
                    <a16:creationId xmlns:a16="http://schemas.microsoft.com/office/drawing/2014/main" id="{A1A87001-6076-4F01-A608-7C93AEBBAA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2420537"/>
                  </p:ext>
                </p:extLst>
              </p:nvPr>
            </p:nvGraphicFramePr>
            <p:xfrm>
              <a:off x="6051297" y="4414964"/>
              <a:ext cx="3922454" cy="2255904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1961227">
                      <a:extLst>
                        <a:ext uri="{9D8B030D-6E8A-4147-A177-3AD203B41FA5}">
                          <a16:colId xmlns:a16="http://schemas.microsoft.com/office/drawing/2014/main" val="671175451"/>
                        </a:ext>
                      </a:extLst>
                    </a:gridCol>
                    <a:gridCol w="1961227">
                      <a:extLst>
                        <a:ext uri="{9D8B030D-6E8A-4147-A177-3AD203B41FA5}">
                          <a16:colId xmlns:a16="http://schemas.microsoft.com/office/drawing/2014/main" val="1890706226"/>
                        </a:ext>
                      </a:extLst>
                    </a:gridCol>
                  </a:tblGrid>
                  <a:tr h="3270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b="1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ϴ</a:t>
                          </a:r>
                          <a:endParaRPr lang="es-EC" b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b="0" dirty="0"/>
                            <a:t>rad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5420830"/>
                      </a:ext>
                    </a:extLst>
                  </a:tr>
                  <a:tr h="3270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oMath>
                            </m:oMathPara>
                          </a14:m>
                          <a:endParaRPr lang="es-EC" b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b="0" dirty="0"/>
                            <a:t>rad/s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685768"/>
                      </a:ext>
                    </a:extLst>
                  </a:tr>
                  <a:tr h="3270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b="1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b="0" dirty="0"/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474150"/>
                      </a:ext>
                    </a:extLst>
                  </a:tr>
                  <a:tr h="3270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b="1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b="0" dirty="0"/>
                            <a:t>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98916551"/>
                      </a:ext>
                    </a:extLst>
                  </a:tr>
                  <a:tr h="3270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b="1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b="0" dirty="0"/>
                            <a:t>m/s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8605089"/>
                      </a:ext>
                    </a:extLst>
                  </a:tr>
                  <a:tr h="3270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b="1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b="0" dirty="0"/>
                            <a:t>m/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C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EC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s-EC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728948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0" name="Tabla 20">
                <a:extLst>
                  <a:ext uri="{FF2B5EF4-FFF2-40B4-BE49-F238E27FC236}">
                    <a16:creationId xmlns:a16="http://schemas.microsoft.com/office/drawing/2014/main" id="{A1A87001-6076-4F01-A608-7C93AEBBAA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2420537"/>
                  </p:ext>
                </p:extLst>
              </p:nvPr>
            </p:nvGraphicFramePr>
            <p:xfrm>
              <a:off x="6051297" y="4414964"/>
              <a:ext cx="3922454" cy="2255904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1961227">
                      <a:extLst>
                        <a:ext uri="{9D8B030D-6E8A-4147-A177-3AD203B41FA5}">
                          <a16:colId xmlns:a16="http://schemas.microsoft.com/office/drawing/2014/main" val="671175451"/>
                        </a:ext>
                      </a:extLst>
                    </a:gridCol>
                    <a:gridCol w="1961227">
                      <a:extLst>
                        <a:ext uri="{9D8B030D-6E8A-4147-A177-3AD203B41FA5}">
                          <a16:colId xmlns:a16="http://schemas.microsoft.com/office/drawing/2014/main" val="1890706226"/>
                        </a:ext>
                      </a:extLst>
                    </a:gridCol>
                  </a:tblGrid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b="1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ϴ</a:t>
                          </a:r>
                          <a:endParaRPr lang="es-EC" b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b="0" dirty="0"/>
                            <a:t>rad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5420830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13"/>
                          <a:stretch>
                            <a:fillRect l="-310" t="-108065" r="-100619" b="-4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b="0" dirty="0"/>
                            <a:t>rad/s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685768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b="1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b="0" dirty="0"/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474150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b="1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b="0" dirty="0"/>
                            <a:t>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98916551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b="1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b="0" dirty="0"/>
                            <a:t>m/s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8605089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b="1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13"/>
                          <a:stretch>
                            <a:fillRect l="-100621" t="-506452" r="-932" b="-25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72894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412AB98F-7F68-465D-9BF6-2DD670A2D547}"/>
              </a:ext>
            </a:extLst>
          </p:cNvPr>
          <p:cNvSpPr txBox="1"/>
          <p:nvPr/>
        </p:nvSpPr>
        <p:spPr>
          <a:xfrm>
            <a:off x="7592897" y="4009576"/>
            <a:ext cx="195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u="sng" dirty="0"/>
              <a:t>Medidas </a:t>
            </a:r>
          </a:p>
        </p:txBody>
      </p:sp>
    </p:spTree>
    <p:extLst>
      <p:ext uri="{BB962C8B-B14F-4D97-AF65-F5344CB8AC3E}">
        <p14:creationId xmlns:p14="http://schemas.microsoft.com/office/powerpoint/2010/main" val="1218726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7CDF03-482A-4882-850C-16CB07CB3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69" y="337269"/>
            <a:ext cx="9402798" cy="956959"/>
          </a:xfrm>
        </p:spPr>
        <p:txBody>
          <a:bodyPr/>
          <a:lstStyle/>
          <a:p>
            <a:pPr algn="ctr"/>
            <a:r>
              <a:rPr lang="es-EC" sz="5400" dirty="0"/>
              <a:t>Ejercicios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2E72DD-8188-4972-9599-37F66987C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0403" y="1160900"/>
            <a:ext cx="10444762" cy="1060800"/>
          </a:xfrm>
        </p:spPr>
        <p:txBody>
          <a:bodyPr/>
          <a:lstStyle/>
          <a:p>
            <a:pPr marL="482600" indent="-342900">
              <a:buFont typeface="Arial" panose="020B0604020202020204" pitchFamily="34" charset="0"/>
              <a:buChar char="•"/>
            </a:pPr>
            <a:r>
              <a:rPr lang="es-EC" dirty="0"/>
              <a:t>Las aspas de un ventilador giran a 8</a:t>
            </a:r>
            <a:r>
              <a:rPr lang="el-GR" dirty="0"/>
              <a:t>π</a:t>
            </a:r>
            <a:r>
              <a:rPr lang="es-EC" dirty="0"/>
              <a:t>rad/s realizando un movimiento circular uniforme a)¿ Calcular el ángulo que se forma en un radio de giro de 2s? b)Calcular el numero de vueltas que dan las aspas en 2s?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CE4D1074-8E39-4093-811A-7598A3955A25}"/>
                  </a:ext>
                </a:extLst>
              </p:cNvPr>
              <p:cNvSpPr txBox="1"/>
              <p:nvPr/>
            </p:nvSpPr>
            <p:spPr>
              <a:xfrm>
                <a:off x="1521951" y="2446674"/>
                <a:ext cx="4004206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s-EC" sz="1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  <m:r>
                      <a:rPr lang="es-EC" sz="1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EC" sz="1800" b="1" dirty="0">
                    <a:solidFill>
                      <a:srgbClr val="00B050"/>
                    </a:solidFill>
                  </a:rPr>
                  <a:t> 8</a:t>
                </a:r>
                <a:r>
                  <a:rPr lang="el-GR" sz="1800" b="1" dirty="0">
                    <a:solidFill>
                      <a:srgbClr val="00B050"/>
                    </a:solidFill>
                  </a:rPr>
                  <a:t>π</a:t>
                </a:r>
                <a:r>
                  <a:rPr lang="es-EC" sz="1800" b="1" dirty="0">
                    <a:solidFill>
                      <a:srgbClr val="00B050"/>
                    </a:solidFill>
                  </a:rPr>
                  <a:t>rad/s               </a:t>
                </a:r>
                <a:r>
                  <a:rPr lang="es-EC" sz="1800" b="1" dirty="0">
                    <a:solidFill>
                      <a:srgbClr val="FF0000"/>
                    </a:solidFill>
                  </a:rPr>
                  <a:t>a)</a:t>
                </a:r>
              </a:p>
              <a:p>
                <a:pPr/>
                <a:r>
                  <a:rPr lang="es-EC" sz="18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t= 2s                                </a:t>
                </a:r>
                <a14:m>
                  <m:oMath xmlns:m="http://schemas.openxmlformats.org/officeDocument/2006/math">
                    <m:r>
                      <a:rPr lang="es-EC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s-EC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C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s-EC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s-EC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s-EC" sz="1800" dirty="0">
                  <a:solidFill>
                    <a:schemeClr val="tx1"/>
                  </a:solidFill>
                </a:endParaRPr>
              </a:p>
              <a:p>
                <a:pPr/>
                <a:endParaRPr lang="es-EC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EC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                 </m:t>
                    </m:r>
                    <m:r>
                      <a:rPr lang="es-EC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s-EC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s-EC" sz="1800" dirty="0">
                        <a:solidFill>
                          <a:schemeClr val="tx1"/>
                        </a:solidFill>
                      </a:rPr>
                      <m:t>8</m:t>
                    </m:r>
                    <m:r>
                      <m:rPr>
                        <m:nor/>
                      </m:rPr>
                      <a:rPr lang="el-GR" sz="1800" dirty="0">
                        <a:solidFill>
                          <a:schemeClr val="tx1"/>
                        </a:solidFill>
                      </a:rPr>
                      <m:t>π</m:t>
                    </m:r>
                    <m:r>
                      <m:rPr>
                        <m:nor/>
                      </m:rPr>
                      <a:rPr lang="es-EC" sz="1800" dirty="0">
                        <a:solidFill>
                          <a:schemeClr val="tx1"/>
                        </a:solidFill>
                      </a:rPr>
                      <m:t>rad</m:t>
                    </m:r>
                    <m:r>
                      <m:rPr>
                        <m:nor/>
                      </m:rPr>
                      <a:rPr lang="es-EC" sz="1800" dirty="0">
                        <a:solidFill>
                          <a:schemeClr val="tx1"/>
                        </a:solidFill>
                      </a:rPr>
                      <m:t>/</m:t>
                    </m:r>
                    <m:r>
                      <m:rPr>
                        <m:nor/>
                      </m:rPr>
                      <a:rPr lang="es-EC" sz="1800" dirty="0">
                        <a:solidFill>
                          <a:schemeClr val="tx1"/>
                        </a:solidFill>
                      </a:rPr>
                      <m:t>s</m:t>
                    </m:r>
                    <m:r>
                      <a:rPr lang="es-EC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s-EC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C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</a:t>
                </a:r>
                <a:r>
                  <a:rPr lang="es-EC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s-EC" sz="18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s-EC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                  </m:t>
                    </m:r>
                    <m:r>
                      <a:rPr lang="es-EC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s-EC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EC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 rad</a:t>
                </a:r>
              </a:p>
              <a:p>
                <a:endParaRPr lang="es-EC" dirty="0"/>
              </a:p>
            </p:txBody>
          </p:sp>
        </mc:Choice>
        <mc:Fallback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CE4D1074-8E39-4093-811A-7598A3955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951" y="2446674"/>
                <a:ext cx="4004206" cy="1692771"/>
              </a:xfrm>
              <a:prstGeom prst="rect">
                <a:avLst/>
              </a:prstGeom>
              <a:blipFill>
                <a:blip r:embed="rId2"/>
                <a:stretch>
                  <a:fillRect l="-1370" t="-1799" r="-121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D63E67AD-6D71-424A-8D2C-E87E26FE00EF}"/>
                  </a:ext>
                </a:extLst>
              </p:cNvPr>
              <p:cNvSpPr txBox="1"/>
              <p:nvPr/>
            </p:nvSpPr>
            <p:spPr>
              <a:xfrm>
                <a:off x="6705600" y="2446674"/>
                <a:ext cx="4293704" cy="2237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b="1" dirty="0">
                    <a:solidFill>
                      <a:srgbClr val="FF0000"/>
                    </a:solidFill>
                  </a:rPr>
                  <a:t>b)</a:t>
                </a:r>
              </a:p>
              <a:p>
                <a:r>
                  <a:rPr lang="es-EC" b="1" dirty="0" err="1">
                    <a:solidFill>
                      <a:schemeClr val="tx1"/>
                    </a:solidFill>
                  </a:rPr>
                  <a:t>n°</a:t>
                </a:r>
                <a:r>
                  <a:rPr lang="es-EC" b="1" dirty="0">
                    <a:solidFill>
                      <a:schemeClr val="tx1"/>
                    </a:solidFill>
                  </a:rPr>
                  <a:t> vueltas?</a:t>
                </a:r>
              </a:p>
              <a:p>
                <a14:m>
                  <m:oMath xmlns:m="http://schemas.openxmlformats.org/officeDocument/2006/math">
                    <m:r>
                      <a:rPr lang="es-EC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s-EC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EC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 rad</a:t>
                </a:r>
              </a:p>
              <a:p>
                <a:endParaRPr lang="es-EC" b="1" dirty="0">
                  <a:solidFill>
                    <a:srgbClr val="FF0000"/>
                  </a:solidFill>
                </a:endParaRPr>
              </a:p>
              <a:p>
                <a:r>
                  <a:rPr lang="es-EC" b="1" dirty="0">
                    <a:solidFill>
                      <a:srgbClr val="FF0000"/>
                    </a:solidFill>
                  </a:rPr>
                  <a:t>    </a:t>
                </a:r>
                <a:r>
                  <a:rPr lang="es-EC" b="1" dirty="0">
                    <a:solidFill>
                      <a:schemeClr val="tx1"/>
                    </a:solidFill>
                  </a:rPr>
                  <a:t>1 vuelta                       2</a:t>
                </a:r>
                <a:r>
                  <a:rPr lang="el-GR" sz="1400" b="1" dirty="0">
                    <a:solidFill>
                      <a:schemeClr val="tx1"/>
                    </a:solidFill>
                  </a:rPr>
                  <a:t> π</a:t>
                </a:r>
                <a:r>
                  <a:rPr lang="es-EC" sz="1400" b="1" dirty="0">
                    <a:solidFill>
                      <a:schemeClr val="tx1"/>
                    </a:solidFill>
                  </a:rPr>
                  <a:t>rad</a:t>
                </a:r>
                <a:endParaRPr lang="es-EC" b="1" dirty="0">
                  <a:solidFill>
                    <a:schemeClr val="tx1"/>
                  </a:solidFill>
                </a:endParaRPr>
              </a:p>
              <a:p>
                <a:r>
                  <a:rPr lang="es-EC" b="1" dirty="0">
                    <a:solidFill>
                      <a:schemeClr val="tx1"/>
                    </a:solidFill>
                  </a:rPr>
                  <a:t>         x                            16</a:t>
                </a:r>
                <a:r>
                  <a:rPr lang="el-GR" sz="1400" b="1" dirty="0">
                    <a:solidFill>
                      <a:schemeClr val="tx1"/>
                    </a:solidFill>
                  </a:rPr>
                  <a:t> π</a:t>
                </a:r>
                <a:r>
                  <a:rPr lang="es-EC" sz="1400" b="1" dirty="0">
                    <a:solidFill>
                      <a:schemeClr val="tx1"/>
                    </a:solidFill>
                  </a:rPr>
                  <a:t>rad</a:t>
                </a:r>
                <a:endParaRPr lang="es-EC" b="1" dirty="0">
                  <a:solidFill>
                    <a:srgbClr val="FF0000"/>
                  </a:solidFill>
                </a:endParaRPr>
              </a:p>
              <a:p>
                <a:endParaRPr lang="es-EC" b="1" dirty="0">
                  <a:solidFill>
                    <a:srgbClr val="FF0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C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C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C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𝒗𝒖𝒆𝒍𝒕𝒂</m:t>
                          </m:r>
                          <m:r>
                            <a:rPr lang="es-EC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s-EC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m:rPr>
                              <m:nor/>
                            </m:rPr>
                            <a:rPr lang="el-GR" b="1" dirty="0">
                              <a:solidFill>
                                <a:schemeClr val="tx1"/>
                              </a:solidFill>
                            </a:rPr>
                            <m:t>π</m:t>
                          </m:r>
                          <m:r>
                            <m:rPr>
                              <m:nor/>
                            </m:rPr>
                            <a:rPr lang="es-EC" b="1" dirty="0">
                              <a:solidFill>
                                <a:schemeClr val="tx1"/>
                              </a:solidFill>
                            </a:rPr>
                            <m:t>rad</m:t>
                          </m:r>
                          <m:r>
                            <a:rPr lang="es-EC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s-EC" b="1" dirty="0">
                              <a:solidFill>
                                <a:schemeClr val="tx1"/>
                              </a:solidFill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l-GR" b="1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b="1" dirty="0">
                              <a:solidFill>
                                <a:schemeClr val="tx1"/>
                              </a:solidFill>
                            </a:rPr>
                            <m:t>π</m:t>
                          </m:r>
                          <m:r>
                            <m:rPr>
                              <m:nor/>
                            </m:rPr>
                            <a:rPr lang="es-EC" b="1" dirty="0">
                              <a:solidFill>
                                <a:schemeClr val="tx1"/>
                              </a:solidFill>
                            </a:rPr>
                            <m:t>rad</m:t>
                          </m:r>
                        </m:den>
                      </m:f>
                      <m:r>
                        <a:rPr lang="es-EC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𝟖𝐯𝐮𝐞𝐥𝐭𝐚𝐬</m:t>
                      </m:r>
                    </m:oMath>
                  </m:oMathPara>
                </a14:m>
                <a:endParaRPr lang="es-EC" b="1" dirty="0">
                  <a:solidFill>
                    <a:srgbClr val="FF0000"/>
                  </a:solidFill>
                </a:endParaRPr>
              </a:p>
              <a:p>
                <a:endParaRPr lang="es-EC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D63E67AD-6D71-424A-8D2C-E87E26FE0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446674"/>
                <a:ext cx="4293704" cy="2237792"/>
              </a:xfrm>
              <a:prstGeom prst="rect">
                <a:avLst/>
              </a:prstGeom>
              <a:blipFill>
                <a:blip r:embed="rId3"/>
                <a:stretch>
                  <a:fillRect l="-426" t="-27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01A5E14-8BCC-4021-9337-5DD812B6B2A8}"/>
              </a:ext>
            </a:extLst>
          </p:cNvPr>
          <p:cNvCxnSpPr>
            <a:cxnSpLocks/>
          </p:cNvCxnSpPr>
          <p:nvPr/>
        </p:nvCxnSpPr>
        <p:spPr>
          <a:xfrm flipV="1">
            <a:off x="8335617" y="3984662"/>
            <a:ext cx="755374" cy="30956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Subtítulo 2">
            <a:extLst>
              <a:ext uri="{FF2B5EF4-FFF2-40B4-BE49-F238E27FC236}">
                <a16:creationId xmlns:a16="http://schemas.microsoft.com/office/drawing/2014/main" id="{EF124266-40BA-4534-94EE-8D98D95BC0B2}"/>
              </a:ext>
            </a:extLst>
          </p:cNvPr>
          <p:cNvSpPr txBox="1">
            <a:spLocks/>
          </p:cNvSpPr>
          <p:nvPr/>
        </p:nvSpPr>
        <p:spPr>
          <a:xfrm>
            <a:off x="1033671" y="4616633"/>
            <a:ext cx="10444762" cy="10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33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33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33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33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33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33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33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33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482600" indent="-342900">
              <a:buFont typeface="Arial" panose="020B0604020202020204" pitchFamily="34" charset="0"/>
              <a:buChar char="•"/>
            </a:pPr>
            <a:r>
              <a:rPr lang="es-EC" sz="2000" dirty="0"/>
              <a:t>La rapidez tangencial de una partícula que se mueve realizando MCU es de 20m/s Calcule su aceleración centrípeta si su radio mide 180cm.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endParaRPr lang="es-EC" sz="2000" dirty="0"/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es-EC" sz="2000" dirty="0"/>
              <a:t>Un molino de viento gira realizando MCU, si se sabe que gira con una velocidad 70m/s en un tiempo de 3s calcular a)La longitud que recorre  b)¿El ángulo que forma cuando da 10 vueltas?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896343987"/>
      </p:ext>
    </p:extLst>
  </p:cSld>
  <p:clrMapOvr>
    <a:masterClrMapping/>
  </p:clrMapOvr>
</p:sld>
</file>

<file path=ppt/theme/theme1.xml><?xml version="1.0" encoding="utf-8"?>
<a:theme xmlns:a="http://schemas.openxmlformats.org/drawingml/2006/main" name="Teacher Binder by Slidesgo">
  <a:themeElements>
    <a:clrScheme name="Simple Light">
      <a:dk1>
        <a:srgbClr val="2F1932"/>
      </a:dk1>
      <a:lt1>
        <a:srgbClr val="FFFFFF"/>
      </a:lt1>
      <a:dk2>
        <a:srgbClr val="4F476F"/>
      </a:dk2>
      <a:lt2>
        <a:srgbClr val="F3EEE3"/>
      </a:lt2>
      <a:accent1>
        <a:srgbClr val="E2DAC7"/>
      </a:accent1>
      <a:accent2>
        <a:srgbClr val="918C7F"/>
      </a:accent2>
      <a:accent3>
        <a:srgbClr val="FFAC58"/>
      </a:accent3>
      <a:accent4>
        <a:srgbClr val="FF866A"/>
      </a:accent4>
      <a:accent5>
        <a:srgbClr val="40BFBF"/>
      </a:accent5>
      <a:accent6>
        <a:srgbClr val="BA9EC5"/>
      </a:accent6>
      <a:hlink>
        <a:srgbClr val="2F19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Teacher Binder by Slidesgo</Template>
  <TotalTime>195</TotalTime>
  <Words>448</Words>
  <Application>Microsoft Office PowerPoint</Application>
  <PresentationFormat>Panorámica</PresentationFormat>
  <Paragraphs>65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6" baseType="lpstr">
      <vt:lpstr>Arial</vt:lpstr>
      <vt:lpstr>Arial</vt:lpstr>
      <vt:lpstr>Cambria Math</vt:lpstr>
      <vt:lpstr>Delius</vt:lpstr>
      <vt:lpstr>Nunito</vt:lpstr>
      <vt:lpstr>Proxima Nova</vt:lpstr>
      <vt:lpstr>Proxima Nova Semibold</vt:lpstr>
      <vt:lpstr>Times New Roman</vt:lpstr>
      <vt:lpstr>Teacher Binder by Slidesgo</vt:lpstr>
      <vt:lpstr>Slidesgo Final Pages</vt:lpstr>
      <vt:lpstr>MOVIMIENTO CIRCULAR UNIFORME  (MCU) </vt:lpstr>
      <vt:lpstr>Describe el movimiento de un cuerpo con una rapidez constante y una trayectoria circular.</vt:lpstr>
      <vt:lpstr>Rapidez tangencial (v) </vt:lpstr>
      <vt:lpstr>Aceleración centrípeta (a_c)</vt:lpstr>
      <vt:lpstr>Formulario</vt:lpstr>
      <vt:lpstr>Ejercicios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MOVIMIENTO CIRCULAR UNIFORME  (MCU)</dc:title>
  <dc:creator>Christy Melissa</dc:creator>
  <cp:lastModifiedBy>Christy Melissa</cp:lastModifiedBy>
  <cp:revision>17</cp:revision>
  <dcterms:created xsi:type="dcterms:W3CDTF">2021-06-02T16:09:32Z</dcterms:created>
  <dcterms:modified xsi:type="dcterms:W3CDTF">2021-06-02T19:24:42Z</dcterms:modified>
</cp:coreProperties>
</file>