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6" r:id="rId13"/>
    <p:sldId id="271" r:id="rId14"/>
    <p:sldId id="272" r:id="rId15"/>
    <p:sldId id="287" r:id="rId16"/>
    <p:sldId id="288" r:id="rId17"/>
    <p:sldId id="301" r:id="rId18"/>
    <p:sldId id="273" r:id="rId19"/>
    <p:sldId id="274" r:id="rId20"/>
    <p:sldId id="275" r:id="rId21"/>
    <p:sldId id="290" r:id="rId22"/>
    <p:sldId id="291" r:id="rId23"/>
    <p:sldId id="292" r:id="rId24"/>
    <p:sldId id="293" r:id="rId25"/>
    <p:sldId id="276" r:id="rId26"/>
    <p:sldId id="294" r:id="rId27"/>
    <p:sldId id="295" r:id="rId28"/>
    <p:sldId id="277" r:id="rId29"/>
    <p:sldId id="296" r:id="rId30"/>
    <p:sldId id="297" r:id="rId31"/>
    <p:sldId id="298" r:id="rId32"/>
    <p:sldId id="299" r:id="rId33"/>
    <p:sldId id="300" r:id="rId34"/>
    <p:sldId id="278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4F31-64D5-4045-B304-2A1BAB9CC707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0CA9-E5A8-4F70-BDF7-DD2E3623F4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5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19784-BD24-4A52-92EB-49689CC8FDFC}" type="slidenum">
              <a:rPr lang="es-ES" smtClean="0"/>
              <a:pPr/>
              <a:t>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127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0BFB8F-B771-40C3-9C1D-956DA03EF822}" type="slidenum">
              <a:rPr lang="es-ES" smtClean="0"/>
              <a:pPr/>
              <a:t>10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5990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3CA61-A20E-41AF-87E5-E5873C64F40A}" type="slidenum">
              <a:rPr lang="es-ES" smtClean="0"/>
              <a:pPr/>
              <a:t>11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588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988584-8451-4979-8421-0077085BDBC5}" type="slidenum">
              <a:rPr lang="es-ES" smtClean="0"/>
              <a:pPr/>
              <a:t>13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7331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323E3-9E88-4E4D-BD60-16C78A872438}" type="slidenum">
              <a:rPr lang="es-ES" smtClean="0"/>
              <a:pPr/>
              <a:t>14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5895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06625-C455-4821-918C-7670B6251C4B}" type="slidenum">
              <a:rPr lang="es-ES" smtClean="0"/>
              <a:pPr/>
              <a:t>18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8118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ADAD05-F75D-43E0-A46B-28A5D85CAE86}" type="slidenum">
              <a:rPr lang="es-ES" smtClean="0"/>
              <a:pPr/>
              <a:t>19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847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A1317-4030-4CC7-A951-69030B5F21F3}" type="slidenum">
              <a:rPr lang="es-ES" smtClean="0"/>
              <a:pPr/>
              <a:t>20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5417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6EE6A-C0A0-4E25-B05B-4BC1AC01ED92}" type="slidenum">
              <a:rPr lang="es-ES" smtClean="0"/>
              <a:pPr/>
              <a:t>25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7665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F31847-A618-49A7-86DA-C8ABE9D98E26}" type="slidenum">
              <a:rPr lang="es-ES" smtClean="0"/>
              <a:pPr/>
              <a:t>28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1808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75B131-B5C8-4BD1-91D0-5274F2977E7E}" type="slidenum">
              <a:rPr lang="es-ES" smtClean="0"/>
              <a:pPr/>
              <a:t>34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315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79D9A-9478-4068-9A6B-81ADDD03050B}" type="slidenum">
              <a:rPr lang="es-ES" smtClean="0"/>
              <a:pPr/>
              <a:t>2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9922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C5182-EA92-4EDB-95E1-C3BF21515F02}" type="slidenum">
              <a:rPr lang="es-ES" smtClean="0"/>
              <a:pPr/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4964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10F4-2BAE-4DAD-BFAE-12362642B876}" type="slidenum">
              <a:rPr lang="es-ES" smtClean="0"/>
              <a:pPr/>
              <a:t>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491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562EF-554B-4B8B-AE87-54619E367CBC}" type="slidenum">
              <a:rPr lang="es-ES" smtClean="0"/>
              <a:pPr/>
              <a:t>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3539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562D1-281A-4A2D-925A-CBFD92AEF224}" type="slidenum">
              <a:rPr lang="es-ES" smtClean="0"/>
              <a:pPr/>
              <a:t>6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06040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F172C0-3D56-4577-97C5-3A87CDF45CE5}" type="slidenum">
              <a:rPr lang="es-ES" smtClean="0"/>
              <a:pPr/>
              <a:t>7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2351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26FB1E-16E6-45B1-9BCF-06E010D9E1CF}" type="slidenum">
              <a:rPr lang="es-ES" smtClean="0"/>
              <a:pPr/>
              <a:t>8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515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38F94-2926-4BA0-AF95-85770FD794E4}" type="slidenum">
              <a:rPr lang="es-ES" smtClean="0"/>
              <a:pPr/>
              <a:t>9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059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0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80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7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85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4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0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2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77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35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7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4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1A03-3927-4DB1-BACE-38D5AF134E0F}" type="datetimeFigureOut">
              <a:rPr lang="es-CL" smtClean="0"/>
              <a:t>10-02-2021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8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png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11" Type="http://schemas.openxmlformats.org/officeDocument/2006/relationships/image" Target="../media/image50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51.png"/><Relationship Id="rId9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492500" y="1235075"/>
            <a:ext cx="2087563" cy="782638"/>
          </a:xfrm>
          <a:prstGeom prst="roundRect">
            <a:avLst/>
          </a:prstGeom>
          <a:solidFill>
            <a:srgbClr val="005D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CARGA ELÉCTRICA</a:t>
            </a:r>
            <a:endParaRPr lang="es-CL" sz="2000" b="1" dirty="0">
              <a:solidFill>
                <a:schemeClr val="bg1"/>
              </a:solidFill>
            </a:endParaRPr>
          </a:p>
        </p:txBody>
      </p:sp>
      <p:grpSp>
        <p:nvGrpSpPr>
          <p:cNvPr id="4" name="242 Grupo"/>
          <p:cNvGrpSpPr>
            <a:grpSpLocks/>
          </p:cNvGrpSpPr>
          <p:nvPr/>
        </p:nvGrpSpPr>
        <p:grpSpPr bwMode="auto">
          <a:xfrm>
            <a:off x="3495235" y="1868661"/>
            <a:ext cx="2232025" cy="1374602"/>
            <a:chOff x="3419872" y="1689491"/>
            <a:chExt cx="2232248" cy="1374478"/>
          </a:xfrm>
        </p:grpSpPr>
        <p:sp>
          <p:nvSpPr>
            <p:cNvPr id="9" name="8 Rectángulo redondeado"/>
            <p:cNvSpPr/>
            <p:nvPr/>
          </p:nvSpPr>
          <p:spPr>
            <a:xfrm>
              <a:off x="3419872" y="2349658"/>
              <a:ext cx="2232248" cy="71431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adquieren los cuerpos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9 Conector recto de flecha"/>
            <p:cNvCxnSpPr>
              <a:stCxn id="7" idx="2"/>
              <a:endCxn id="9" idx="0"/>
            </p:cNvCxnSpPr>
            <p:nvPr/>
          </p:nvCxnSpPr>
          <p:spPr bwMode="auto">
            <a:xfrm flipH="1">
              <a:off x="4535997" y="1689491"/>
              <a:ext cx="794" cy="66016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243 Grupo"/>
          <p:cNvGrpSpPr>
            <a:grpSpLocks/>
          </p:cNvGrpSpPr>
          <p:nvPr/>
        </p:nvGrpSpPr>
        <p:grpSpPr bwMode="auto">
          <a:xfrm>
            <a:off x="1187450" y="2505075"/>
            <a:ext cx="2307784" cy="407988"/>
            <a:chOff x="1187624" y="2504610"/>
            <a:chExt cx="2308015" cy="408623"/>
          </a:xfrm>
        </p:grpSpPr>
        <p:sp>
          <p:nvSpPr>
            <p:cNvPr id="12" name="11 Rectángulo redondeado"/>
            <p:cNvSpPr/>
            <p:nvPr/>
          </p:nvSpPr>
          <p:spPr>
            <a:xfrm>
              <a:off x="1187624" y="2504610"/>
              <a:ext cx="1655928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Mediante los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recto de flecha"/>
            <p:cNvCxnSpPr>
              <a:stCxn id="9" idx="1"/>
              <a:endCxn id="12" idx="3"/>
            </p:cNvCxnSpPr>
            <p:nvPr/>
          </p:nvCxnSpPr>
          <p:spPr bwMode="auto">
            <a:xfrm flipH="1" flipV="1">
              <a:off x="2843552" y="2708922"/>
              <a:ext cx="652087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33 Grupo"/>
          <p:cNvGrpSpPr>
            <a:grpSpLocks/>
          </p:cNvGrpSpPr>
          <p:nvPr/>
        </p:nvGrpSpPr>
        <p:grpSpPr bwMode="auto">
          <a:xfrm>
            <a:off x="5580063" y="1462174"/>
            <a:ext cx="3240087" cy="522200"/>
            <a:chOff x="5580112" y="993417"/>
            <a:chExt cx="3240360" cy="990432"/>
          </a:xfrm>
        </p:grpSpPr>
        <p:sp>
          <p:nvSpPr>
            <p:cNvPr id="24" name="23 Rectángulo redondeado"/>
            <p:cNvSpPr/>
            <p:nvPr/>
          </p:nvSpPr>
          <p:spPr>
            <a:xfrm>
              <a:off x="7164570" y="1268760"/>
              <a:ext cx="1655902" cy="715089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Propiedad de 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materia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940504" y="1424145"/>
              <a:ext cx="935117" cy="40907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Es una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25 Conector recto de flecha"/>
            <p:cNvCxnSpPr>
              <a:stCxn id="7" idx="3"/>
              <a:endCxn id="25" idx="1"/>
            </p:cNvCxnSpPr>
            <p:nvPr/>
          </p:nvCxnSpPr>
          <p:spPr bwMode="auto">
            <a:xfrm>
              <a:off x="5580112" y="993417"/>
              <a:ext cx="360392" cy="635267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>
              <a:stCxn id="25" idx="3"/>
              <a:endCxn id="24" idx="1"/>
            </p:cNvCxnSpPr>
            <p:nvPr/>
          </p:nvCxnSpPr>
          <p:spPr bwMode="auto">
            <a:xfrm flipV="1">
              <a:off x="6875621" y="1627098"/>
              <a:ext cx="288949" cy="158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240 Grupo"/>
          <p:cNvGrpSpPr>
            <a:grpSpLocks/>
          </p:cNvGrpSpPr>
          <p:nvPr/>
        </p:nvGrpSpPr>
        <p:grpSpPr bwMode="auto">
          <a:xfrm>
            <a:off x="5727261" y="2505075"/>
            <a:ext cx="2084828" cy="407988"/>
            <a:chOff x="5727868" y="2504609"/>
            <a:chExt cx="2084492" cy="408623"/>
          </a:xfrm>
        </p:grpSpPr>
        <p:cxnSp>
          <p:nvCxnSpPr>
            <p:cNvPr id="29" name="28 Conector recto de flecha"/>
            <p:cNvCxnSpPr>
              <a:stCxn id="9" idx="3"/>
              <a:endCxn id="30" idx="1"/>
            </p:cNvCxnSpPr>
            <p:nvPr/>
          </p:nvCxnSpPr>
          <p:spPr bwMode="auto">
            <a:xfrm flipV="1">
              <a:off x="5727868" y="2708921"/>
              <a:ext cx="644861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Rectángulo redondeado"/>
            <p:cNvSpPr/>
            <p:nvPr/>
          </p:nvSpPr>
          <p:spPr>
            <a:xfrm>
              <a:off x="6372729" y="2504609"/>
              <a:ext cx="1439631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que poseen</a:t>
              </a:r>
              <a:endParaRPr lang="es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241 Grupo"/>
          <p:cNvGrpSpPr>
            <a:grpSpLocks/>
          </p:cNvGrpSpPr>
          <p:nvPr/>
        </p:nvGrpSpPr>
        <p:grpSpPr bwMode="auto">
          <a:xfrm>
            <a:off x="5364163" y="2913063"/>
            <a:ext cx="3529012" cy="2532062"/>
            <a:chOff x="5364088" y="2913232"/>
            <a:chExt cx="3528392" cy="2531992"/>
          </a:xfrm>
        </p:grpSpPr>
        <p:cxnSp>
          <p:nvCxnSpPr>
            <p:cNvPr id="32" name="31 Conector recto de flecha"/>
            <p:cNvCxnSpPr>
              <a:stCxn id="30" idx="2"/>
              <a:endCxn id="35" idx="0"/>
            </p:cNvCxnSpPr>
            <p:nvPr/>
          </p:nvCxnSpPr>
          <p:spPr bwMode="auto">
            <a:xfrm flipH="1">
              <a:off x="6210076" y="2913232"/>
              <a:ext cx="882495" cy="6603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 redondeado"/>
            <p:cNvSpPr/>
            <p:nvPr/>
          </p:nvSpPr>
          <p:spPr>
            <a:xfrm>
              <a:off x="5508525" y="4730869"/>
              <a:ext cx="1368185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7237009" y="3578376"/>
              <a:ext cx="1655471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Déficit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5364088" y="3573614"/>
              <a:ext cx="1691978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Exceso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7452871" y="4724519"/>
              <a:ext cx="1223747" cy="715943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36 Conector recto de flecha"/>
            <p:cNvCxnSpPr>
              <a:stCxn id="30" idx="2"/>
              <a:endCxn id="34" idx="0"/>
            </p:cNvCxnSpPr>
            <p:nvPr/>
          </p:nvCxnSpPr>
          <p:spPr bwMode="auto">
            <a:xfrm>
              <a:off x="7092571" y="2913232"/>
              <a:ext cx="971379" cy="66514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>
              <a:stCxn id="35" idx="2"/>
              <a:endCxn id="33" idx="0"/>
            </p:cNvCxnSpPr>
            <p:nvPr/>
          </p:nvCxnSpPr>
          <p:spPr bwMode="auto">
            <a:xfrm flipH="1">
              <a:off x="6192617" y="4287969"/>
              <a:ext cx="17459" cy="442900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34" idx="2"/>
              <a:endCxn id="36" idx="0"/>
            </p:cNvCxnSpPr>
            <p:nvPr/>
          </p:nvCxnSpPr>
          <p:spPr bwMode="auto">
            <a:xfrm>
              <a:off x="8063951" y="4292731"/>
              <a:ext cx="0" cy="43178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234 Grupo"/>
          <p:cNvGrpSpPr>
            <a:grpSpLocks/>
          </p:cNvGrpSpPr>
          <p:nvPr/>
        </p:nvGrpSpPr>
        <p:grpSpPr bwMode="auto">
          <a:xfrm>
            <a:off x="179388" y="1268413"/>
            <a:ext cx="3313112" cy="936625"/>
            <a:chOff x="179512" y="980728"/>
            <a:chExt cx="3312368" cy="1224136"/>
          </a:xfrm>
        </p:grpSpPr>
        <p:sp>
          <p:nvSpPr>
            <p:cNvPr id="41" name="40 Rectángulo redondeado"/>
            <p:cNvSpPr/>
            <p:nvPr/>
          </p:nvSpPr>
          <p:spPr>
            <a:xfrm>
              <a:off x="250933" y="980728"/>
              <a:ext cx="1152266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179512" y="1796818"/>
              <a:ext cx="1223687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1836490" y="1423704"/>
              <a:ext cx="1295109" cy="40963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Puede ser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43 Conector recto de flecha"/>
            <p:cNvCxnSpPr>
              <a:stCxn id="7" idx="1"/>
              <a:endCxn id="43" idx="3"/>
            </p:cNvCxnSpPr>
            <p:nvPr/>
          </p:nvCxnSpPr>
          <p:spPr bwMode="auto">
            <a:xfrm flipH="1">
              <a:off x="3131599" y="1233967"/>
              <a:ext cx="360281" cy="39455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43" idx="1"/>
              <a:endCxn id="41" idx="3"/>
            </p:cNvCxnSpPr>
            <p:nvPr/>
          </p:nvCxnSpPr>
          <p:spPr bwMode="auto">
            <a:xfrm flipH="1" flipV="1">
              <a:off x="1403199" y="1185545"/>
              <a:ext cx="433291" cy="44297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>
              <a:stCxn id="43" idx="1"/>
              <a:endCxn id="42" idx="3"/>
            </p:cNvCxnSpPr>
            <p:nvPr/>
          </p:nvCxnSpPr>
          <p:spPr bwMode="auto">
            <a:xfrm flipH="1">
              <a:off x="1403199" y="1628520"/>
              <a:ext cx="433291" cy="37152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53 Grupo"/>
          <p:cNvGrpSpPr>
            <a:grpSpLocks/>
          </p:cNvGrpSpPr>
          <p:nvPr/>
        </p:nvGrpSpPr>
        <p:grpSpPr bwMode="auto">
          <a:xfrm>
            <a:off x="285750" y="2913063"/>
            <a:ext cx="2486025" cy="3067050"/>
            <a:chOff x="285720" y="2913063"/>
            <a:chExt cx="2486055" cy="3067064"/>
          </a:xfrm>
        </p:grpSpPr>
        <p:grpSp>
          <p:nvGrpSpPr>
            <p:cNvPr id="23563" name="237 Grupo"/>
            <p:cNvGrpSpPr>
              <a:grpSpLocks/>
            </p:cNvGrpSpPr>
            <p:nvPr/>
          </p:nvGrpSpPr>
          <p:grpSpPr bwMode="auto">
            <a:xfrm>
              <a:off x="285720" y="2913063"/>
              <a:ext cx="2486055" cy="3067064"/>
              <a:chOff x="285402" y="2913233"/>
              <a:chExt cx="2485821" cy="3066646"/>
            </a:xfrm>
          </p:grpSpPr>
          <p:cxnSp>
            <p:nvCxnSpPr>
              <p:cNvPr id="15" name="14 Conector recto de flecha"/>
              <p:cNvCxnSpPr>
                <a:stCxn id="12" idx="2"/>
                <a:endCxn id="16" idx="0"/>
              </p:cNvCxnSpPr>
              <p:nvPr/>
            </p:nvCxnSpPr>
            <p:spPr bwMode="auto">
              <a:xfrm>
                <a:off x="2015635" y="2913233"/>
                <a:ext cx="0" cy="660313"/>
              </a:xfrm>
              <a:prstGeom prst="straightConnector1">
                <a:avLst/>
              </a:prstGeom>
              <a:ln w="38100">
                <a:solidFill>
                  <a:srgbClr val="067DD9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Rectángulo redondeado"/>
              <p:cNvSpPr/>
              <p:nvPr/>
            </p:nvSpPr>
            <p:spPr>
              <a:xfrm>
                <a:off x="1260047" y="3573546"/>
                <a:ext cx="1511176" cy="714281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Métodos de carga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>
                <a:off x="285402" y="4500524"/>
                <a:ext cx="1512764" cy="407933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Frotamiento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285402" y="5000520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Contacto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 redondeado"/>
              <p:cNvSpPr/>
              <p:nvPr/>
            </p:nvSpPr>
            <p:spPr>
              <a:xfrm>
                <a:off x="285402" y="5571945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Inducción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48 Conector recto"/>
            <p:cNvCxnSpPr>
              <a:stCxn id="16" idx="2"/>
            </p:cNvCxnSpPr>
            <p:nvPr/>
          </p:nvCxnSpPr>
          <p:spPr>
            <a:xfrm rot="5400000">
              <a:off x="1258875" y="5029210"/>
              <a:ext cx="1498607" cy="158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>
              <a:endCxn id="17" idx="3"/>
            </p:cNvCxnSpPr>
            <p:nvPr/>
          </p:nvCxnSpPr>
          <p:spPr>
            <a:xfrm rot="10800000">
              <a:off x="1798626" y="4703771"/>
              <a:ext cx="201614" cy="11112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rot="10800000">
              <a:off x="1798626" y="5205423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 rot="10800000">
              <a:off x="1785926" y="5776926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7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5. Un alambre es mejor conductor cuanto menor sea su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I)   resistividad.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II)  sección transversal.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III) longitud.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Es (son) correcta(s)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A)  solo 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B)  solo II.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C)  solo III.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D)  solo I y 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E)  solo I y III.</a:t>
            </a:r>
            <a:endParaRPr lang="es-ES_tradnl" sz="2000" dirty="0"/>
          </a:p>
        </p:txBody>
      </p:sp>
      <p:sp>
        <p:nvSpPr>
          <p:cNvPr id="2969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29708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E</a:t>
              </a:r>
              <a:endParaRPr lang="es-ES" sz="4500" b="1"/>
            </a:p>
          </p:txBody>
        </p:sp>
        <p:sp>
          <p:nvSpPr>
            <p:cNvPr id="29709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2970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5 guía Electricidad  II: Ley de Ohm</a:t>
            </a:r>
          </a:p>
        </p:txBody>
      </p:sp>
      <p:grpSp>
        <p:nvGrpSpPr>
          <p:cNvPr id="2970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9706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9707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970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6. </a:t>
            </a:r>
            <a:r>
              <a:rPr lang="es-ES" sz="2000"/>
              <a:t>Si en un conductor se duplica el área y la longitud, entonces su resistencia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se duplica.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B)  se cuadruplica.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C)  se mantiene.</a:t>
            </a:r>
          </a:p>
          <a:p>
            <a:pPr>
              <a:lnSpc>
                <a:spcPct val="150000"/>
              </a:lnSpc>
            </a:pPr>
            <a:r>
              <a:rPr lang="es-ES" sz="2000"/>
              <a:t>D)  disminuye a la mitad.</a:t>
            </a:r>
          </a:p>
          <a:p>
            <a:pPr>
              <a:lnSpc>
                <a:spcPct val="150000"/>
              </a:lnSpc>
            </a:pPr>
            <a:r>
              <a:rPr lang="es-ES" sz="2000"/>
              <a:t>E)  disminuye a la cuarta parte.</a:t>
            </a:r>
            <a:endParaRPr lang="es-ES_tradnl" sz="2000"/>
          </a:p>
        </p:txBody>
      </p:sp>
      <p:sp>
        <p:nvSpPr>
          <p:cNvPr id="3072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4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5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C</a:t>
              </a:r>
              <a:endParaRPr lang="es-ES" sz="4500" b="1"/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30727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6 guía Electricidad  II: Ley de Ohm</a:t>
            </a:r>
          </a:p>
        </p:txBody>
      </p:sp>
      <p:grpSp>
        <p:nvGrpSpPr>
          <p:cNvPr id="30728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0730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0731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0729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33608" r="31250" b="46000"/>
          <a:stretch/>
        </p:blipFill>
        <p:spPr bwMode="auto">
          <a:xfrm>
            <a:off x="539552" y="332656"/>
            <a:ext cx="79928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000"/>
          <a:stretch/>
        </p:blipFill>
        <p:spPr bwMode="auto">
          <a:xfrm>
            <a:off x="539552" y="2348880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314"/>
          <a:stretch/>
        </p:blipFill>
        <p:spPr bwMode="auto">
          <a:xfrm>
            <a:off x="539552" y="4278778"/>
            <a:ext cx="7992888" cy="21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8625" y="1428750"/>
            <a:ext cx="8143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/>
              <a:t>intensidad de la corriente</a:t>
            </a:r>
            <a:r>
              <a:rPr lang="es-ES" sz="2000"/>
              <a:t>, el </a:t>
            </a:r>
            <a:r>
              <a:rPr lang="es-ES" sz="2000" b="1"/>
              <a:t>voltaje</a:t>
            </a:r>
            <a:r>
              <a:rPr lang="es-ES" sz="2000"/>
              <a:t> y la </a:t>
            </a:r>
            <a:r>
              <a:rPr lang="es-ES" sz="2000" b="1"/>
              <a:t>resistencia</a:t>
            </a:r>
            <a:r>
              <a:rPr lang="es-ES" sz="2000"/>
              <a:t> eléctrica </a:t>
            </a:r>
            <a:r>
              <a:rPr lang="es-ES" sz="2000" b="1"/>
              <a:t>se relacionan</a:t>
            </a:r>
            <a:r>
              <a:rPr lang="es-ES" sz="2000"/>
              <a:t> mediante la llamada </a:t>
            </a:r>
            <a:r>
              <a:rPr lang="es-ES" sz="2000" b="1"/>
              <a:t>Ley de Ohm</a:t>
            </a:r>
            <a:r>
              <a:rPr lang="es-ES" sz="2000"/>
              <a:t>. Esta expresa que:</a:t>
            </a:r>
            <a:endParaRPr lang="es-CL" sz="2000"/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616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616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616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616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1.5 Ley de Ohm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500313" y="2357438"/>
          <a:ext cx="31877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357438"/>
                        <a:ext cx="3187700" cy="107156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8" descr="C:\Users\elearning\Pictures\Image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3313"/>
            <a:ext cx="3179763" cy="2727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47 Rectángulo"/>
          <p:cNvSpPr>
            <a:spLocks noChangeArrowheads="1"/>
          </p:cNvSpPr>
          <p:nvPr/>
        </p:nvSpPr>
        <p:spPr bwMode="auto">
          <a:xfrm>
            <a:off x="4214813" y="5214938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>
                <a:cs typeface="Arial" charset="0"/>
              </a:rPr>
              <a:t>En un gráfico voltaje/corriente, la resistencia corresponde a la pendiente.</a:t>
            </a:r>
            <a:endParaRPr lang="es-ES"/>
          </a:p>
        </p:txBody>
      </p:sp>
      <p:grpSp>
        <p:nvGrpSpPr>
          <p:cNvPr id="4" name="60 Grupo"/>
          <p:cNvGrpSpPr>
            <a:grpSpLocks/>
          </p:cNvGrpSpPr>
          <p:nvPr/>
        </p:nvGrpSpPr>
        <p:grpSpPr bwMode="auto">
          <a:xfrm>
            <a:off x="6429375" y="3143250"/>
            <a:ext cx="1428750" cy="1643063"/>
            <a:chOff x="5929322" y="4786322"/>
            <a:chExt cx="1428760" cy="1643074"/>
          </a:xfrm>
        </p:grpSpPr>
        <p:sp>
          <p:nvSpPr>
            <p:cNvPr id="49" name="48 Triángulo isósceles"/>
            <p:cNvSpPr/>
            <p:nvPr/>
          </p:nvSpPr>
          <p:spPr>
            <a:xfrm>
              <a:off x="5929322" y="4786322"/>
              <a:ext cx="1428760" cy="1643074"/>
            </a:xfrm>
            <a:prstGeom prst="triangle">
              <a:avLst/>
            </a:prstGeom>
            <a:solidFill>
              <a:srgbClr val="067DD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51" name="50 Conector recto"/>
            <p:cNvCxnSpPr>
              <a:stCxn id="49" idx="1"/>
              <a:endCxn id="49" idx="5"/>
            </p:cNvCxnSpPr>
            <p:nvPr/>
          </p:nvCxnSpPr>
          <p:spPr>
            <a:xfrm rot="10800000" flipH="1">
              <a:off x="6286513" y="5608653"/>
              <a:ext cx="714380" cy="1588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5400000" flipH="1">
              <a:off x="6230156" y="6011086"/>
              <a:ext cx="827094" cy="31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7" name="54 CuadroTexto"/>
            <p:cNvSpPr txBox="1">
              <a:spLocks noChangeArrowheads="1"/>
            </p:cNvSpPr>
            <p:nvPr/>
          </p:nvSpPr>
          <p:spPr bwMode="auto">
            <a:xfrm>
              <a:off x="6434502" y="5120358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V</a:t>
              </a:r>
            </a:p>
          </p:txBody>
        </p:sp>
        <p:sp>
          <p:nvSpPr>
            <p:cNvPr id="6158" name="55 CuadroTexto"/>
            <p:cNvSpPr txBox="1">
              <a:spLocks noChangeArrowheads="1"/>
            </p:cNvSpPr>
            <p:nvPr/>
          </p:nvSpPr>
          <p:spPr bwMode="auto">
            <a:xfrm>
              <a:off x="6699416" y="5786454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R</a:t>
              </a:r>
            </a:p>
          </p:txBody>
        </p:sp>
        <p:sp>
          <p:nvSpPr>
            <p:cNvPr id="6159" name="56 CuadroTexto"/>
            <p:cNvSpPr txBox="1">
              <a:spLocks noChangeArrowheads="1"/>
            </p:cNvSpPr>
            <p:nvPr/>
          </p:nvSpPr>
          <p:spPr bwMode="auto">
            <a:xfrm>
              <a:off x="6216774" y="5786454"/>
              <a:ext cx="264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3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15. </a:t>
            </a:r>
            <a:r>
              <a:rPr lang="es-ES" sz="2000"/>
              <a:t>En un laboratorio un conductor fue sometido a diferentes voltajes obteniéndose la siguiente tabla de valores</a:t>
            </a:r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r>
              <a:rPr lang="es-ES" sz="2000"/>
              <a:t>La resistencia del conductor es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 1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B)   5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C) 10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D) 20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E) 25 [</a:t>
            </a:r>
            <a:r>
              <a:rPr lang="el-GR" sz="2000"/>
              <a:t>Ω]</a:t>
            </a:r>
            <a:endParaRPr lang="es-ES_tradnl" sz="2000"/>
          </a:p>
        </p:txBody>
      </p:sp>
      <p:sp>
        <p:nvSpPr>
          <p:cNvPr id="31747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E</a:t>
              </a:r>
            </a:p>
          </p:txBody>
        </p:sp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175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15 guía Electricidad  II: Ley de Ohm</a:t>
            </a:r>
          </a:p>
        </p:txBody>
      </p:sp>
      <p:grpSp>
        <p:nvGrpSpPr>
          <p:cNvPr id="3175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1755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1756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175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5907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0000" r="31250" b="29373"/>
          <a:stretch/>
        </p:blipFill>
        <p:spPr bwMode="auto">
          <a:xfrm>
            <a:off x="467544" y="548680"/>
            <a:ext cx="82089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43647" r="31986" b="34079"/>
          <a:stretch/>
        </p:blipFill>
        <p:spPr bwMode="auto">
          <a:xfrm>
            <a:off x="467544" y="2276872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3700" r="31618" b="38157"/>
          <a:stretch/>
        </p:blipFill>
        <p:spPr bwMode="auto">
          <a:xfrm>
            <a:off x="467544" y="4365104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196752"/>
            <a:ext cx="806489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Un cable de plata tiene un radio de 1 cm y una longitud  de 30 000 cm. Determine la intensidad de corriente que alimenta el cable si se coloca una batería de 24 V.</a:t>
            </a:r>
            <a:endParaRPr lang="es-MX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800" dirty="0" smtClean="0"/>
                  <a:t>Un conductor de 50 m de largo, está conectado a una fuente de energía de 100 V y circula una intensidad de corriente de 12 A. ¿Cuál debe ser el diámetro del cable conductor si su resistividad es de 1,5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MX" sz="28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s-MX" sz="2800" dirty="0" smtClean="0"/>
                  <a:t>?</a:t>
                </a:r>
                <a:endParaRPr lang="es-MX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blipFill rotWithShape="1">
                <a:blip r:embed="rId2"/>
                <a:stretch>
                  <a:fillRect l="-1512" t="-2913" r="-1587" b="-485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8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odigos de colores para las resisten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 bwMode="auto">
          <a:xfrm>
            <a:off x="395536" y="260648"/>
            <a:ext cx="8280920" cy="62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71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2807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280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281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280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57188" y="1500188"/>
            <a:ext cx="8358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Es la </a:t>
            </a:r>
            <a:r>
              <a:rPr lang="es-ES" sz="2000" b="1"/>
              <a:t>asociación de elementos conductores</a:t>
            </a:r>
            <a:r>
              <a:rPr lang="es-ES" sz="2000"/>
              <a:t> que hace posible la circulación de una corriente eléctrica.</a:t>
            </a:r>
          </a:p>
          <a:p>
            <a:endParaRPr lang="es-ES_tradnl" sz="1400"/>
          </a:p>
          <a:p>
            <a:r>
              <a:rPr lang="es-ES_tradnl" sz="2000"/>
              <a:t>En todo circuito eléctrico los </a:t>
            </a:r>
            <a:r>
              <a:rPr lang="es-ES_tradnl" sz="2000" b="1"/>
              <a:t>consumos o resistencias</a:t>
            </a:r>
            <a:r>
              <a:rPr lang="es-ES_tradnl" sz="2000"/>
              <a:t> son elementos que </a:t>
            </a:r>
            <a:r>
              <a:rPr lang="es-ES_tradnl" sz="2000" b="1"/>
              <a:t>transforman la energía eléctrica</a:t>
            </a:r>
            <a:r>
              <a:rPr lang="es-ES_tradnl" sz="2000"/>
              <a:t> en algún otro tipo de energía. </a:t>
            </a:r>
          </a:p>
          <a:p>
            <a:endParaRPr lang="es-ES_tradnl" sz="1400"/>
          </a:p>
          <a:p>
            <a:r>
              <a:rPr lang="es-ES" sz="2000"/>
              <a:t>Los </a:t>
            </a:r>
            <a:r>
              <a:rPr lang="es-ES" sz="2000" b="1"/>
              <a:t>elementos básicos de un circuito</a:t>
            </a:r>
            <a:r>
              <a:rPr lang="es-ES" sz="2000"/>
              <a:t> eléctrico son: </a:t>
            </a:r>
            <a:r>
              <a:rPr lang="es-ES" sz="2000" b="1"/>
              <a:t>conductor</a:t>
            </a:r>
            <a:r>
              <a:rPr lang="es-ES" sz="2000"/>
              <a:t>, </a:t>
            </a:r>
            <a:r>
              <a:rPr lang="es-ES" sz="2000" b="1"/>
              <a:t>fuente de energía</a:t>
            </a:r>
            <a:r>
              <a:rPr lang="es-ES" sz="2000"/>
              <a:t>, y uno o más </a:t>
            </a:r>
            <a:r>
              <a:rPr lang="es-ES" sz="2000" b="1"/>
              <a:t>consumos o resistencias. </a:t>
            </a:r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r>
              <a:rPr lang="es-ES" b="1"/>
              <a:t> </a:t>
            </a:r>
            <a:endParaRPr lang="es-ES"/>
          </a:p>
        </p:txBody>
      </p:sp>
      <p:grpSp>
        <p:nvGrpSpPr>
          <p:cNvPr id="32774" name="36 Grupo"/>
          <p:cNvGrpSpPr>
            <a:grpSpLocks/>
          </p:cNvGrpSpPr>
          <p:nvPr/>
        </p:nvGrpSpPr>
        <p:grpSpPr bwMode="auto">
          <a:xfrm>
            <a:off x="1785938" y="3929063"/>
            <a:ext cx="2500312" cy="2714625"/>
            <a:chOff x="6143636" y="3571876"/>
            <a:chExt cx="2857520" cy="3000396"/>
          </a:xfrm>
        </p:grpSpPr>
        <p:pic>
          <p:nvPicPr>
            <p:cNvPr id="32800" name="Picture 4" descr="circuito-electri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611" y="3929066"/>
              <a:ext cx="2772545" cy="203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1" name="22 CuadroTexto"/>
            <p:cNvSpPr txBox="1">
              <a:spLocks noChangeArrowheads="1"/>
            </p:cNvSpPr>
            <p:nvPr/>
          </p:nvSpPr>
          <p:spPr bwMode="auto">
            <a:xfrm>
              <a:off x="6143636" y="3571876"/>
              <a:ext cx="10615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i="1"/>
                <a:t>Consumo</a:t>
              </a:r>
              <a:endParaRPr lang="es-CL" sz="1600" i="1"/>
            </a:p>
          </p:txBody>
        </p:sp>
        <p:sp>
          <p:nvSpPr>
            <p:cNvPr id="32802" name="23 CuadroTexto"/>
            <p:cNvSpPr txBox="1">
              <a:spLocks noChangeArrowheads="1"/>
            </p:cNvSpPr>
            <p:nvPr/>
          </p:nvSpPr>
          <p:spPr bwMode="auto">
            <a:xfrm>
              <a:off x="7643834" y="3631172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Conductor</a:t>
              </a:r>
              <a:endParaRPr lang="es-CL" i="1"/>
            </a:p>
          </p:txBody>
        </p:sp>
        <p:sp>
          <p:nvSpPr>
            <p:cNvPr id="32803" name="24 CuadroTexto"/>
            <p:cNvSpPr txBox="1">
              <a:spLocks noChangeArrowheads="1"/>
            </p:cNvSpPr>
            <p:nvPr/>
          </p:nvSpPr>
          <p:spPr bwMode="auto">
            <a:xfrm>
              <a:off x="6643702" y="6202940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Fuente de energía</a:t>
              </a:r>
              <a:endParaRPr lang="es-CL" i="1"/>
            </a:p>
          </p:txBody>
        </p:sp>
        <p:cxnSp>
          <p:nvCxnSpPr>
            <p:cNvPr id="26" name="25 Conector recto"/>
            <p:cNvCxnSpPr/>
            <p:nvPr/>
          </p:nvCxnSpPr>
          <p:spPr>
            <a:xfrm>
              <a:off x="6715140" y="3857878"/>
              <a:ext cx="286659" cy="21406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stCxn id="32802" idx="2"/>
            </p:cNvCxnSpPr>
            <p:nvPr/>
          </p:nvCxnSpPr>
          <p:spPr>
            <a:xfrm rot="5400000">
              <a:off x="7918980" y="4080685"/>
              <a:ext cx="429881" cy="26851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7322352" y="6107888"/>
              <a:ext cx="286002" cy="7075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5" name="62 Grupo"/>
          <p:cNvGrpSpPr>
            <a:grpSpLocks/>
          </p:cNvGrpSpPr>
          <p:nvPr/>
        </p:nvGrpSpPr>
        <p:grpSpPr bwMode="auto">
          <a:xfrm>
            <a:off x="5286375" y="4143375"/>
            <a:ext cx="3429000" cy="2308225"/>
            <a:chOff x="5286380" y="4143380"/>
            <a:chExt cx="3429024" cy="2308324"/>
          </a:xfrm>
        </p:grpSpPr>
        <p:sp>
          <p:nvSpPr>
            <p:cNvPr id="32776" name="28 Rectángulo"/>
            <p:cNvSpPr>
              <a:spLocks noChangeArrowheads="1"/>
            </p:cNvSpPr>
            <p:nvPr/>
          </p:nvSpPr>
          <p:spPr bwMode="auto">
            <a:xfrm>
              <a:off x="5286380" y="4143380"/>
              <a:ext cx="3429024" cy="2308324"/>
            </a:xfrm>
            <a:prstGeom prst="rect">
              <a:avLst/>
            </a:prstGeom>
            <a:noFill/>
            <a:ln w="9525">
              <a:solidFill>
                <a:srgbClr val="4BB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005DA2"/>
                  </a:solidFill>
                </a:rPr>
                <a:t>Simbología</a:t>
              </a:r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/>
            </a:p>
          </p:txBody>
        </p:sp>
        <p:grpSp>
          <p:nvGrpSpPr>
            <p:cNvPr id="32777" name="12 Grupo"/>
            <p:cNvGrpSpPr>
              <a:grpSpLocks/>
            </p:cNvGrpSpPr>
            <p:nvPr/>
          </p:nvGrpSpPr>
          <p:grpSpPr bwMode="auto">
            <a:xfrm rot="-5400000">
              <a:off x="7393798" y="4279117"/>
              <a:ext cx="214313" cy="857250"/>
              <a:chOff x="6929454" y="3104058"/>
              <a:chExt cx="214315" cy="857257"/>
            </a:xfrm>
          </p:grpSpPr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1494" y="3104059"/>
                <a:ext cx="130182" cy="1111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431" y="3215186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10800000" flipV="1">
                <a:off x="6929430" y="3286623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6929431" y="3358063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10800000" flipV="1">
                <a:off x="6929430" y="3429500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6929431" y="3500940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430" y="3572378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431" y="3643817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430" y="3715255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431" y="3786694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7050089" y="3867656"/>
                <a:ext cx="103190" cy="8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8" name="24 CuadroTexto"/>
            <p:cNvSpPr txBox="1">
              <a:spLocks noChangeArrowheads="1"/>
            </p:cNvSpPr>
            <p:nvPr/>
          </p:nvSpPr>
          <p:spPr bwMode="auto">
            <a:xfrm>
              <a:off x="5500708" y="4529148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Resistencia</a:t>
              </a:r>
            </a:p>
          </p:txBody>
        </p:sp>
        <p:grpSp>
          <p:nvGrpSpPr>
            <p:cNvPr id="32779" name="62 Grupo"/>
            <p:cNvGrpSpPr>
              <a:grpSpLocks/>
            </p:cNvGrpSpPr>
            <p:nvPr/>
          </p:nvGrpSpPr>
          <p:grpSpPr bwMode="auto">
            <a:xfrm rot="-5400000">
              <a:off x="7221556" y="4808548"/>
              <a:ext cx="714374" cy="1012825"/>
              <a:chOff x="5858679" y="3929066"/>
              <a:chExt cx="714379" cy="1012832"/>
            </a:xfrm>
          </p:grpSpPr>
          <p:cxnSp>
            <p:nvCxnSpPr>
              <p:cNvPr id="44" name="43 Conector recto"/>
              <p:cNvCxnSpPr/>
              <p:nvPr/>
            </p:nvCxnSpPr>
            <p:spPr>
              <a:xfrm>
                <a:off x="5858618" y="4356110"/>
                <a:ext cx="571529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6036426" y="4529150"/>
                <a:ext cx="214324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 rot="5400000" flipH="1" flipV="1">
                <a:off x="5937211" y="4142588"/>
                <a:ext cx="42863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rot="5400000" flipH="1" flipV="1">
                <a:off x="5972930" y="4706952"/>
                <a:ext cx="35719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7" name="56 CuadroTexto"/>
              <p:cNvSpPr txBox="1">
                <a:spLocks noChangeArrowheads="1"/>
              </p:cNvSpPr>
              <p:nvPr/>
            </p:nvSpPr>
            <p:spPr bwMode="auto">
              <a:xfrm>
                <a:off x="6144430" y="4000505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32788" name="57 CuadroTexto"/>
              <p:cNvSpPr txBox="1">
                <a:spLocks noChangeArrowheads="1"/>
              </p:cNvSpPr>
              <p:nvPr/>
            </p:nvSpPr>
            <p:spPr bwMode="auto">
              <a:xfrm rot="5400000">
                <a:off x="6102640" y="4542918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</p:grpSp>
        <p:sp>
          <p:nvSpPr>
            <p:cNvPr id="32780" name="63 CuadroTexto"/>
            <p:cNvSpPr txBox="1">
              <a:spLocks noChangeArrowheads="1"/>
            </p:cNvSpPr>
            <p:nvPr/>
          </p:nvSpPr>
          <p:spPr bwMode="auto">
            <a:xfrm>
              <a:off x="5500694" y="5100652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Fuente</a:t>
              </a: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>
              <a:off x="7072331" y="6100852"/>
              <a:ext cx="1000132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74 CuadroTexto"/>
            <p:cNvSpPr txBox="1">
              <a:spLocks noChangeArrowheads="1"/>
            </p:cNvSpPr>
            <p:nvPr/>
          </p:nvSpPr>
          <p:spPr bwMode="auto">
            <a:xfrm>
              <a:off x="5500694" y="5886470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Corriente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380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380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380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380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3797" name="42 Rectángulo"/>
          <p:cNvSpPr>
            <a:spLocks noChangeArrowheads="1"/>
          </p:cNvSpPr>
          <p:nvPr/>
        </p:nvSpPr>
        <p:spPr bwMode="auto">
          <a:xfrm>
            <a:off x="357188" y="1052736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/>
              <a:t>Existen tres maneras de conectar resistencias en un circuito: serie, paralelo y mixto. Dependiendo del tipo de conexión que presenten las resistencias será el comportamiento de la corriente y el voltaje en el circuito.</a:t>
            </a:r>
          </a:p>
        </p:txBody>
      </p:sp>
      <p:pic>
        <p:nvPicPr>
          <p:cNvPr id="33798" name="Imagen 4" descr="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60848"/>
            <a:ext cx="2206625" cy="2000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Imagen 5" descr="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38563" cy="1323975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221088"/>
            <a:ext cx="4286250" cy="1619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46 CuadroTexto"/>
          <p:cNvSpPr txBox="1">
            <a:spLocks noChangeArrowheads="1"/>
          </p:cNvSpPr>
          <p:nvPr/>
        </p:nvSpPr>
        <p:spPr bwMode="auto">
          <a:xfrm>
            <a:off x="1285875" y="414908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serie</a:t>
            </a:r>
          </a:p>
        </p:txBody>
      </p:sp>
      <p:sp>
        <p:nvSpPr>
          <p:cNvPr id="33802" name="47 CuadroTexto"/>
          <p:cNvSpPr txBox="1">
            <a:spLocks noChangeArrowheads="1"/>
          </p:cNvSpPr>
          <p:nvPr/>
        </p:nvSpPr>
        <p:spPr bwMode="auto">
          <a:xfrm>
            <a:off x="5257800" y="378904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paralelo</a:t>
            </a:r>
          </a:p>
        </p:txBody>
      </p:sp>
      <p:sp>
        <p:nvSpPr>
          <p:cNvPr id="33803" name="48 CuadroTexto"/>
          <p:cNvSpPr txBox="1">
            <a:spLocks noChangeArrowheads="1"/>
          </p:cNvSpPr>
          <p:nvPr/>
        </p:nvSpPr>
        <p:spPr bwMode="auto">
          <a:xfrm>
            <a:off x="5203825" y="594928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mixto</a:t>
            </a:r>
          </a:p>
        </p:txBody>
      </p:sp>
    </p:spTree>
    <p:extLst>
      <p:ext uri="{BB962C8B-B14F-4D97-AF65-F5344CB8AC3E}">
        <p14:creationId xmlns:p14="http://schemas.microsoft.com/office/powerpoint/2010/main" val="27282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7 Rectángulo redondeado"/>
          <p:cNvSpPr>
            <a:spLocks noChangeArrowheads="1"/>
          </p:cNvSpPr>
          <p:nvPr/>
        </p:nvSpPr>
        <p:spPr bwMode="auto">
          <a:xfrm>
            <a:off x="4356100" y="4714875"/>
            <a:ext cx="5689600" cy="152241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CL">
              <a:cs typeface="Arial" charset="0"/>
            </a:endParaRPr>
          </a:p>
        </p:txBody>
      </p:sp>
      <p:sp>
        <p:nvSpPr>
          <p:cNvPr id="25603" name="38 CuadroTexto"/>
          <p:cNvSpPr txBox="1">
            <a:spLocks noChangeArrowheads="1"/>
          </p:cNvSpPr>
          <p:nvPr/>
        </p:nvSpPr>
        <p:spPr bwMode="auto">
          <a:xfrm>
            <a:off x="5003800" y="4929188"/>
            <a:ext cx="414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/>
              <a:t>1. Ley de Ohm</a:t>
            </a:r>
          </a:p>
          <a:p>
            <a:pPr eaLnBrk="1" hangingPunct="1"/>
            <a:endParaRPr lang="es-CL" sz="2000"/>
          </a:p>
          <a:p>
            <a:pPr eaLnBrk="1" hangingPunct="1"/>
            <a:r>
              <a:rPr lang="es-CL" sz="2000"/>
              <a:t>2. Circuitos de corriente continua</a:t>
            </a:r>
          </a:p>
          <a:p>
            <a:pPr eaLnBrk="1" hangingPunct="1"/>
            <a:endParaRPr lang="es-CL" sz="2000"/>
          </a:p>
        </p:txBody>
      </p:sp>
      <p:pic>
        <p:nvPicPr>
          <p:cNvPr id="25604" name="Picture 6" descr="ico_concep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62600"/>
            <a:ext cx="895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collage-FS_para-PPT_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3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724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724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724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7245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40 CuadroTexto"/>
          <p:cNvSpPr txBox="1">
            <a:spLocks noChangeArrowheads="1"/>
          </p:cNvSpPr>
          <p:nvPr/>
        </p:nvSpPr>
        <p:spPr bwMode="auto">
          <a:xfrm>
            <a:off x="0" y="836712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2.2 Circuito en serie</a:t>
            </a:r>
          </a:p>
        </p:txBody>
      </p:sp>
      <p:sp>
        <p:nvSpPr>
          <p:cNvPr id="7176" name="42 Rectángulo"/>
          <p:cNvSpPr>
            <a:spLocks noChangeArrowheads="1"/>
          </p:cNvSpPr>
          <p:nvPr/>
        </p:nvSpPr>
        <p:spPr bwMode="auto">
          <a:xfrm>
            <a:off x="357188" y="1340768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000" dirty="0"/>
              <a:t>En un </a:t>
            </a:r>
            <a:r>
              <a:rPr lang="es-MX" sz="2000" b="1" dirty="0">
                <a:solidFill>
                  <a:srgbClr val="005DA2"/>
                </a:solidFill>
              </a:rPr>
              <a:t>circuito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en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b="1" dirty="0">
                <a:solidFill>
                  <a:srgbClr val="005DA2"/>
                </a:solidFill>
              </a:rPr>
              <a:t>serie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las resistencias se conectan en forma sucesiva, de manera que en el camino entre una resistencia y la fuente de alimentación siempre hay otra resistencia que se interpone.</a:t>
            </a:r>
            <a:r>
              <a:rPr lang="es-ES" sz="2000" dirty="0"/>
              <a:t> Esquemáticamente:</a:t>
            </a:r>
            <a:endParaRPr lang="es-CL" sz="20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929313" y="3143250"/>
          <a:ext cx="23098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143250"/>
                        <a:ext cx="2309812" cy="427038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929313" y="3857625"/>
          <a:ext cx="2252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857625"/>
                        <a:ext cx="2252662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929313" y="4649788"/>
          <a:ext cx="24082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649788"/>
                        <a:ext cx="2408237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81 Grupo"/>
          <p:cNvGrpSpPr>
            <a:grpSpLocks/>
          </p:cNvGrpSpPr>
          <p:nvPr/>
        </p:nvGrpSpPr>
        <p:grpSpPr bwMode="auto">
          <a:xfrm>
            <a:off x="1000125" y="2636912"/>
            <a:ext cx="4286250" cy="3195638"/>
            <a:chOff x="1000125" y="2600325"/>
            <a:chExt cx="4286252" cy="3195651"/>
          </a:xfrm>
        </p:grpSpPr>
        <p:grpSp>
          <p:nvGrpSpPr>
            <p:cNvPr id="7178" name="74 Grupo"/>
            <p:cNvGrpSpPr>
              <a:grpSpLocks/>
            </p:cNvGrpSpPr>
            <p:nvPr/>
          </p:nvGrpSpPr>
          <p:grpSpPr bwMode="auto">
            <a:xfrm>
              <a:off x="1000125" y="2600325"/>
              <a:ext cx="4286252" cy="3195651"/>
              <a:chOff x="1000125" y="2600325"/>
              <a:chExt cx="4286252" cy="3195651"/>
            </a:xfrm>
          </p:grpSpPr>
          <p:grpSp>
            <p:nvGrpSpPr>
              <p:cNvPr id="7183" name="34 Grupo"/>
              <p:cNvGrpSpPr>
                <a:grpSpLocks/>
              </p:cNvGrpSpPr>
              <p:nvPr/>
            </p:nvGrpSpPr>
            <p:grpSpPr bwMode="auto">
              <a:xfrm rot="5400000">
                <a:off x="2928938" y="2671763"/>
                <a:ext cx="214312" cy="785812"/>
                <a:chOff x="6929454" y="3143248"/>
                <a:chExt cx="214314" cy="785818"/>
              </a:xfrm>
            </p:grpSpPr>
            <p:cxnSp>
              <p:nvCxnSpPr>
                <p:cNvPr id="15" name="14 Conector recto"/>
                <p:cNvCxnSpPr/>
                <p:nvPr/>
              </p:nvCxnSpPr>
              <p:spPr>
                <a:xfrm rot="10800000" flipV="1">
                  <a:off x="6923105" y="3143246"/>
                  <a:ext cx="142877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/>
                <p:nvPr/>
              </p:nvCxnSpPr>
              <p:spPr>
                <a:xfrm>
                  <a:off x="6923105" y="3214684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6 Conector recto"/>
                <p:cNvCxnSpPr/>
                <p:nvPr/>
              </p:nvCxnSpPr>
              <p:spPr>
                <a:xfrm rot="10800000" flipV="1">
                  <a:off x="6923105" y="3286122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>
                  <a:off x="6923105" y="3357560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 rot="10800000" flipV="1">
                  <a:off x="6929455" y="342899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19 Conector recto"/>
                <p:cNvCxnSpPr/>
                <p:nvPr/>
              </p:nvCxnSpPr>
              <p:spPr>
                <a:xfrm>
                  <a:off x="6929456" y="350043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Conector recto"/>
                <p:cNvCxnSpPr/>
                <p:nvPr/>
              </p:nvCxnSpPr>
              <p:spPr>
                <a:xfrm rot="10800000" flipV="1">
                  <a:off x="6929455" y="3571874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6929456" y="3643312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2 Conector recto"/>
                <p:cNvCxnSpPr/>
                <p:nvPr/>
              </p:nvCxnSpPr>
              <p:spPr>
                <a:xfrm rot="10800000" flipV="1">
                  <a:off x="6929455" y="371475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3 Conector recto"/>
                <p:cNvCxnSpPr/>
                <p:nvPr/>
              </p:nvCxnSpPr>
              <p:spPr>
                <a:xfrm>
                  <a:off x="6929456" y="378618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Conector recto"/>
                <p:cNvCxnSpPr/>
                <p:nvPr/>
              </p:nvCxnSpPr>
              <p:spPr>
                <a:xfrm rot="5400000">
                  <a:off x="7072333" y="3857627"/>
                  <a:ext cx="71438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25 Conector recto"/>
              <p:cNvCxnSpPr/>
              <p:nvPr/>
            </p:nvCxnSpPr>
            <p:spPr>
              <a:xfrm>
                <a:off x="1285875" y="3886205"/>
                <a:ext cx="5715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1428750" y="4171956"/>
                <a:ext cx="214313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 flipH="1" flipV="1">
                <a:off x="1177924" y="3494092"/>
                <a:ext cx="78581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1571625" y="3100390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3429001" y="3100390"/>
                <a:ext cx="135731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4465638" y="3422653"/>
                <a:ext cx="642941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0" name="51 Grupo"/>
              <p:cNvGrpSpPr>
                <a:grpSpLocks/>
              </p:cNvGrpSpPr>
              <p:nvPr/>
            </p:nvGrpSpPr>
            <p:grpSpPr bwMode="auto">
              <a:xfrm>
                <a:off x="4656138" y="3743325"/>
                <a:ext cx="214312" cy="857250"/>
                <a:chOff x="6929454" y="3104058"/>
                <a:chExt cx="214315" cy="857257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 rot="10800000" flipV="1">
                  <a:off x="6929456" y="3104063"/>
                  <a:ext cx="13017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"/>
                <p:cNvCxnSpPr/>
                <p:nvPr/>
              </p:nvCxnSpPr>
              <p:spPr>
                <a:xfrm>
                  <a:off x="6929456" y="321518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 rot="10800000" flipV="1">
                  <a:off x="6929456" y="328662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>
                  <a:off x="6929456" y="335806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/>
                <p:cNvCxnSpPr/>
                <p:nvPr/>
              </p:nvCxnSpPr>
              <p:spPr>
                <a:xfrm rot="10800000" flipV="1">
                  <a:off x="6929456" y="3429505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/>
                <p:cNvCxnSpPr/>
                <p:nvPr/>
              </p:nvCxnSpPr>
              <p:spPr>
                <a:xfrm>
                  <a:off x="6929456" y="3500943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/>
                <p:cNvCxnSpPr/>
                <p:nvPr/>
              </p:nvCxnSpPr>
              <p:spPr>
                <a:xfrm rot="10800000" flipV="1">
                  <a:off x="6929456" y="357238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>
                  <a:off x="6929456" y="364381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"/>
                <p:cNvCxnSpPr/>
                <p:nvPr/>
              </p:nvCxnSpPr>
              <p:spPr>
                <a:xfrm rot="10800000" flipV="1">
                  <a:off x="6929456" y="371525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Conector recto"/>
                <p:cNvCxnSpPr/>
                <p:nvPr/>
              </p:nvCxnSpPr>
              <p:spPr>
                <a:xfrm>
                  <a:off x="6929456" y="378669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Conector recto"/>
                <p:cNvCxnSpPr/>
                <p:nvPr/>
              </p:nvCxnSpPr>
              <p:spPr>
                <a:xfrm rot="5400000">
                  <a:off x="7050108" y="3867660"/>
                  <a:ext cx="103188" cy="841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43 Conector recto"/>
              <p:cNvCxnSpPr/>
              <p:nvPr/>
            </p:nvCxnSpPr>
            <p:spPr>
              <a:xfrm rot="5400000">
                <a:off x="4464050" y="4922847"/>
                <a:ext cx="644528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>
                <a:off x="3714751" y="5243524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3" name="67 Grupo"/>
              <p:cNvGrpSpPr>
                <a:grpSpLocks/>
              </p:cNvGrpSpPr>
              <p:nvPr/>
            </p:nvGrpSpPr>
            <p:grpSpPr bwMode="auto">
              <a:xfrm rot="5400000">
                <a:off x="3178969" y="4785519"/>
                <a:ext cx="214312" cy="857250"/>
                <a:chOff x="6929454" y="3097937"/>
                <a:chExt cx="214314" cy="857257"/>
              </a:xfrm>
            </p:grpSpPr>
            <p:cxnSp>
              <p:nvCxnSpPr>
                <p:cNvPr id="47" name="46 Conector recto"/>
                <p:cNvCxnSpPr/>
                <p:nvPr/>
              </p:nvCxnSpPr>
              <p:spPr>
                <a:xfrm rot="10800000" flipV="1">
                  <a:off x="6954864" y="3097935"/>
                  <a:ext cx="11112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47 Conector recto"/>
                <p:cNvCxnSpPr/>
                <p:nvPr/>
              </p:nvCxnSpPr>
              <p:spPr>
                <a:xfrm>
                  <a:off x="6929463" y="322176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 rot="10800000" flipV="1">
                  <a:off x="6929464" y="329319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49 Conector recto"/>
                <p:cNvCxnSpPr/>
                <p:nvPr/>
              </p:nvCxnSpPr>
              <p:spPr>
                <a:xfrm>
                  <a:off x="6929463" y="3364637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"/>
                <p:cNvCxnSpPr/>
                <p:nvPr/>
              </p:nvCxnSpPr>
              <p:spPr>
                <a:xfrm rot="10800000" flipV="1">
                  <a:off x="6929464" y="3436075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>
                  <a:off x="6929463" y="3507513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0800000" flipV="1">
                  <a:off x="6929464" y="3578951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>
                  <a:off x="6929463" y="365039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Conector recto"/>
                <p:cNvCxnSpPr/>
                <p:nvPr/>
              </p:nvCxnSpPr>
              <p:spPr>
                <a:xfrm rot="10800000" flipV="1">
                  <a:off x="6929464" y="372182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>
                  <a:off x="6929463" y="3793266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5400000">
                  <a:off x="7056465" y="3874229"/>
                  <a:ext cx="96839" cy="7778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57 Conector recto"/>
              <p:cNvCxnSpPr/>
              <p:nvPr/>
            </p:nvCxnSpPr>
            <p:spPr>
              <a:xfrm rot="10800000">
                <a:off x="1571625" y="5243524"/>
                <a:ext cx="128587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1036635" y="4708535"/>
                <a:ext cx="1069979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 rot="5400000" flipH="1" flipV="1">
                <a:off x="2857501" y="5243524"/>
                <a:ext cx="1587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7" name="94 CuadroTexto"/>
              <p:cNvSpPr txBox="1">
                <a:spLocks noChangeArrowheads="1"/>
              </p:cNvSpPr>
              <p:nvPr/>
            </p:nvSpPr>
            <p:spPr bwMode="auto">
              <a:xfrm>
                <a:off x="1000125" y="38147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198" name="95 CuadroTexto"/>
              <p:cNvSpPr txBox="1">
                <a:spLocks noChangeArrowheads="1"/>
              </p:cNvSpPr>
              <p:nvPr/>
            </p:nvSpPr>
            <p:spPr bwMode="auto">
              <a:xfrm>
                <a:off x="1571625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199" name="96 CuadroTexto"/>
              <p:cNvSpPr txBox="1">
                <a:spLocks noChangeArrowheads="1"/>
              </p:cNvSpPr>
              <p:nvPr/>
            </p:nvSpPr>
            <p:spPr bwMode="auto">
              <a:xfrm>
                <a:off x="1571625" y="402907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0" name="97 CuadroTexto"/>
              <p:cNvSpPr txBox="1">
                <a:spLocks noChangeArrowheads="1"/>
              </p:cNvSpPr>
              <p:nvPr/>
            </p:nvSpPr>
            <p:spPr bwMode="auto">
              <a:xfrm>
                <a:off x="3000364" y="5429264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201" name="98 CuadroTexto"/>
              <p:cNvSpPr txBox="1">
                <a:spLocks noChangeArrowheads="1"/>
              </p:cNvSpPr>
              <p:nvPr/>
            </p:nvSpPr>
            <p:spPr bwMode="auto">
              <a:xfrm>
                <a:off x="3071813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i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  <a:endParaRPr lang="es-CL">
                  <a:latin typeface="Calibri" pitchFamily="34" charset="0"/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H="1">
                <a:off x="2571751" y="3529017"/>
                <a:ext cx="1214439" cy="1587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203" name="100 CuadroTexto"/>
              <p:cNvSpPr txBox="1">
                <a:spLocks noChangeArrowheads="1"/>
              </p:cNvSpPr>
              <p:nvPr/>
            </p:nvSpPr>
            <p:spPr bwMode="auto">
              <a:xfrm>
                <a:off x="4500565" y="43862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4" name="101 CuadroTexto"/>
              <p:cNvSpPr txBox="1">
                <a:spLocks noChangeArrowheads="1"/>
              </p:cNvSpPr>
              <p:nvPr/>
            </p:nvSpPr>
            <p:spPr bwMode="auto">
              <a:xfrm>
                <a:off x="4429124" y="352901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5" name="102 CuadroTexto"/>
              <p:cNvSpPr txBox="1">
                <a:spLocks noChangeArrowheads="1"/>
              </p:cNvSpPr>
              <p:nvPr/>
            </p:nvSpPr>
            <p:spPr bwMode="auto">
              <a:xfrm>
                <a:off x="357187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6" name="103 CuadroTexto"/>
              <p:cNvSpPr txBox="1">
                <a:spLocks noChangeArrowheads="1"/>
              </p:cNvSpPr>
              <p:nvPr/>
            </p:nvSpPr>
            <p:spPr bwMode="auto">
              <a:xfrm>
                <a:off x="271462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7" name="104 CuadroTexto"/>
              <p:cNvSpPr txBox="1">
                <a:spLocks noChangeArrowheads="1"/>
              </p:cNvSpPr>
              <p:nvPr/>
            </p:nvSpPr>
            <p:spPr bwMode="auto">
              <a:xfrm>
                <a:off x="3429000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8" name="105 CuadroTexto"/>
              <p:cNvSpPr txBox="1">
                <a:spLocks noChangeArrowheads="1"/>
              </p:cNvSpPr>
              <p:nvPr/>
            </p:nvSpPr>
            <p:spPr bwMode="auto">
              <a:xfrm>
                <a:off x="2428875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9" name="106 CuadroTexto"/>
              <p:cNvSpPr txBox="1">
                <a:spLocks noChangeArrowheads="1"/>
              </p:cNvSpPr>
              <p:nvPr/>
            </p:nvSpPr>
            <p:spPr bwMode="auto">
              <a:xfrm>
                <a:off x="4857752" y="3929066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7210" name="107 CuadroTexto"/>
              <p:cNvSpPr txBox="1">
                <a:spLocks noChangeArrowheads="1"/>
              </p:cNvSpPr>
              <p:nvPr/>
            </p:nvSpPr>
            <p:spPr bwMode="auto">
              <a:xfrm>
                <a:off x="2857500" y="260032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179" name="98 CuadroTexto"/>
            <p:cNvSpPr txBox="1">
              <a:spLocks noChangeArrowheads="1"/>
            </p:cNvSpPr>
            <p:nvPr/>
          </p:nvSpPr>
          <p:spPr bwMode="auto">
            <a:xfrm>
              <a:off x="3071802" y="4500570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1</a:t>
              </a:r>
              <a:endParaRPr lang="es-CL">
                <a:latin typeface="Calibri" pitchFamily="34" charset="0"/>
              </a:endParaRPr>
            </a:p>
          </p:txBody>
        </p:sp>
        <p:sp>
          <p:nvSpPr>
            <p:cNvPr id="7180" name="98 CuadroTexto"/>
            <p:cNvSpPr txBox="1">
              <a:spLocks noChangeArrowheads="1"/>
            </p:cNvSpPr>
            <p:nvPr/>
          </p:nvSpPr>
          <p:spPr bwMode="auto">
            <a:xfrm>
              <a:off x="4000496" y="4000504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2</a:t>
              </a:r>
              <a:endParaRPr lang="es-CL">
                <a:latin typeface="Calibri" pitchFamily="34" charset="0"/>
              </a:endParaRPr>
            </a:p>
          </p:txBody>
        </p:sp>
        <p:cxnSp>
          <p:nvCxnSpPr>
            <p:cNvPr id="79" name="78 Conector recto de flecha"/>
            <p:cNvCxnSpPr/>
            <p:nvPr/>
          </p:nvCxnSpPr>
          <p:spPr>
            <a:xfrm rot="16200000" flipV="1">
              <a:off x="4164808" y="4193387"/>
              <a:ext cx="538164" cy="952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/>
            <p:nvPr/>
          </p:nvCxnSpPr>
          <p:spPr>
            <a:xfrm flipH="1">
              <a:off x="2724151" y="4856172"/>
              <a:ext cx="1214439" cy="1587"/>
            </a:xfrm>
            <a:prstGeom prst="straightConnector1">
              <a:avLst/>
            </a:prstGeom>
            <a:ln>
              <a:solidFill>
                <a:srgbClr val="92D050"/>
              </a:solidFill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4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Desktop\circuitos-ser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16136" y="2132856"/>
            <a:ext cx="5736184" cy="36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83671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Determine la intensidad que circula por el siguiente esquema eléctrico.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046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Desktop\elec_cto_seri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2808" cy="4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7624" y="908720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/>
              <a:t>Resuelva el siguiente circuito en serie</a:t>
            </a:r>
            <a:r>
              <a:rPr lang="es-MX" sz="2800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47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Desktop\ser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238"/>
            <a:ext cx="6840760" cy="37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03351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Determine la intensidad y compruebe el circuito mediante el voltaje total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1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Desktop\w_electrotecnia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04856" cy="40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69269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Determine </a:t>
            </a:r>
            <a:r>
              <a:rPr lang="es-MX" sz="2800" dirty="0" smtClean="0"/>
              <a:t>el voltaje en cada resistencia y el voltaje total, si la intensidad de corriente es de 0,25 A.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411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8268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827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827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826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2.3 Circuito en paralelo</a:t>
            </a:r>
          </a:p>
        </p:txBody>
      </p:sp>
      <p:sp>
        <p:nvSpPr>
          <p:cNvPr id="8200" name="42 Rectángulo"/>
          <p:cNvSpPr>
            <a:spLocks noChangeArrowheads="1"/>
          </p:cNvSpPr>
          <p:nvPr/>
        </p:nvSpPr>
        <p:spPr bwMode="auto">
          <a:xfrm>
            <a:off x="357188" y="1285875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/>
              <a:t>Cuando las resistencias están dispuestas de tal forma que ninguna se interpone en el camino de otra para llegar a la fuente, se dice que se encuentran conectadas en </a:t>
            </a:r>
            <a:r>
              <a:rPr lang="es-ES" sz="2000" b="1">
                <a:solidFill>
                  <a:srgbClr val="005DA2"/>
                </a:solidFill>
              </a:rPr>
              <a:t>paralelo</a:t>
            </a:r>
            <a:r>
              <a:rPr lang="es-ES" sz="2000"/>
              <a:t>.</a:t>
            </a:r>
            <a:r>
              <a:rPr lang="es-CL" sz="2000"/>
              <a:t> </a:t>
            </a:r>
          </a:p>
          <a:p>
            <a:r>
              <a:rPr lang="es-CL" sz="2000"/>
              <a:t>Esquemáticamente</a:t>
            </a:r>
            <a:r>
              <a:rPr lang="es-ES" sz="2000"/>
              <a:t>:</a:t>
            </a:r>
            <a:endParaRPr lang="es-CL" sz="200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929313" y="2928938"/>
          <a:ext cx="25114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5" imgW="1422360" imgH="431640" progId="Equation.DSMT4">
                  <p:embed/>
                </p:oleObj>
              </mc:Choice>
              <mc:Fallback>
                <p:oleObj name="Equation" r:id="rId5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928938"/>
                        <a:ext cx="2511425" cy="806450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940425" y="3929063"/>
          <a:ext cx="21748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7" imgW="1066680" imgH="228600" progId="Equation.DSMT4">
                  <p:embed/>
                </p:oleObj>
              </mc:Choice>
              <mc:Fallback>
                <p:oleObj name="Equation" r:id="rId7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29063"/>
                        <a:ext cx="2174875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940425" y="4714875"/>
          <a:ext cx="24860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9" imgW="1218960" imgH="228600" progId="Equation.DSMT4">
                  <p:embed/>
                </p:oleObj>
              </mc:Choice>
              <mc:Fallback>
                <p:oleObj name="Equation" r:id="rId9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14875"/>
                        <a:ext cx="2486025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76 Grupo"/>
          <p:cNvGrpSpPr>
            <a:grpSpLocks/>
          </p:cNvGrpSpPr>
          <p:nvPr/>
        </p:nvGrpSpPr>
        <p:grpSpPr bwMode="auto">
          <a:xfrm>
            <a:off x="684213" y="2928938"/>
            <a:ext cx="4316412" cy="3005137"/>
            <a:chOff x="684213" y="3789363"/>
            <a:chExt cx="3644900" cy="2144712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969745" y="4575644"/>
              <a:ext cx="571066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1113183" y="4861153"/>
              <a:ext cx="214485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cxnSpLocks noChangeShapeType="1"/>
            </p:cNvCxnSpPr>
            <p:nvPr/>
          </p:nvCxnSpPr>
          <p:spPr bwMode="auto">
            <a:xfrm flipV="1">
              <a:off x="1255279" y="3789363"/>
              <a:ext cx="2681" cy="786281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17" name="16 Conector recto"/>
            <p:cNvCxnSpPr>
              <a:cxnSpLocks noChangeShapeType="1"/>
            </p:cNvCxnSpPr>
            <p:nvPr/>
          </p:nvCxnSpPr>
          <p:spPr bwMode="auto">
            <a:xfrm flipV="1">
              <a:off x="1255279" y="4861153"/>
              <a:ext cx="2681" cy="107179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8209" name="14 CuadroTexto"/>
            <p:cNvSpPr txBox="1">
              <a:spLocks noChangeArrowheads="1"/>
            </p:cNvSpPr>
            <p:nvPr/>
          </p:nvSpPr>
          <p:spPr bwMode="auto">
            <a:xfrm>
              <a:off x="684213" y="4503738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V</a:t>
              </a:r>
            </a:p>
          </p:txBody>
        </p:sp>
        <p:sp>
          <p:nvSpPr>
            <p:cNvPr id="8210" name="15 CuadroTexto"/>
            <p:cNvSpPr txBox="1">
              <a:spLocks noChangeArrowheads="1"/>
            </p:cNvSpPr>
            <p:nvPr/>
          </p:nvSpPr>
          <p:spPr bwMode="auto">
            <a:xfrm>
              <a:off x="1255713" y="4289425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+</a:t>
              </a:r>
            </a:p>
          </p:txBody>
        </p:sp>
        <p:sp>
          <p:nvSpPr>
            <p:cNvPr id="8211" name="16 CuadroTexto"/>
            <p:cNvSpPr txBox="1">
              <a:spLocks noChangeArrowheads="1"/>
            </p:cNvSpPr>
            <p:nvPr/>
          </p:nvSpPr>
          <p:spPr bwMode="auto">
            <a:xfrm>
              <a:off x="1255713" y="4718050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-</a:t>
              </a:r>
            </a:p>
          </p:txBody>
        </p:sp>
        <p:cxnSp>
          <p:nvCxnSpPr>
            <p:cNvPr id="21" name="20 Conector recto"/>
            <p:cNvCxnSpPr>
              <a:cxnSpLocks noChangeShapeType="1"/>
            </p:cNvCxnSpPr>
            <p:nvPr/>
          </p:nvCxnSpPr>
          <p:spPr bwMode="auto">
            <a:xfrm flipH="1">
              <a:off x="211321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3" name="18 Grupo"/>
            <p:cNvGrpSpPr>
              <a:grpSpLocks/>
            </p:cNvGrpSpPr>
            <p:nvPr/>
          </p:nvGrpSpPr>
          <p:grpSpPr bwMode="auto">
            <a:xfrm>
              <a:off x="198437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23" name="22 Conector recto"/>
              <p:cNvCxnSpPr/>
              <p:nvPr/>
            </p:nvCxnSpPr>
            <p:spPr>
              <a:xfrm rot="10800000" flipV="1">
                <a:off x="692960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692960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10800000" flipV="1">
                <a:off x="692960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>
                <a:off x="692960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10800000" flipV="1">
                <a:off x="692960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>
                <a:off x="692960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10800000" flipV="1">
                <a:off x="692960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692960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960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60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7050314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33 Conector recto"/>
            <p:cNvCxnSpPr>
              <a:cxnSpLocks noChangeShapeType="1"/>
            </p:cNvCxnSpPr>
            <p:nvPr/>
          </p:nvCxnSpPr>
          <p:spPr bwMode="auto">
            <a:xfrm>
              <a:off x="211321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35" name="34 Conector recto"/>
            <p:cNvCxnSpPr>
              <a:cxnSpLocks noChangeShapeType="1"/>
            </p:cNvCxnSpPr>
            <p:nvPr/>
          </p:nvCxnSpPr>
          <p:spPr bwMode="auto">
            <a:xfrm flipH="1">
              <a:off x="3113253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6" name="32 Grupo"/>
            <p:cNvGrpSpPr>
              <a:grpSpLocks/>
            </p:cNvGrpSpPr>
            <p:nvPr/>
          </p:nvGrpSpPr>
          <p:grpSpPr bwMode="auto">
            <a:xfrm>
              <a:off x="2984500" y="4432300"/>
              <a:ext cx="214313" cy="857250"/>
              <a:chOff x="6929454" y="3104058"/>
              <a:chExt cx="214315" cy="857257"/>
            </a:xfrm>
          </p:grpSpPr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51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51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51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51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10800000" flipV="1">
                <a:off x="692951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692951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rot="10800000" flipV="1">
                <a:off x="692951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692951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 flipV="1">
                <a:off x="692951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>
                <a:off x="692951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Conector recto"/>
              <p:cNvCxnSpPr/>
              <p:nvPr/>
            </p:nvCxnSpPr>
            <p:spPr>
              <a:xfrm rot="5400000">
                <a:off x="705022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47 Conector recto"/>
            <p:cNvCxnSpPr>
              <a:cxnSpLocks noChangeShapeType="1"/>
            </p:cNvCxnSpPr>
            <p:nvPr/>
          </p:nvCxnSpPr>
          <p:spPr bwMode="auto">
            <a:xfrm>
              <a:off x="3113253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49" name="48 Conector recto"/>
            <p:cNvCxnSpPr>
              <a:cxnSpLocks noChangeShapeType="1"/>
            </p:cNvCxnSpPr>
            <p:nvPr/>
          </p:nvCxnSpPr>
          <p:spPr bwMode="auto">
            <a:xfrm flipH="1">
              <a:off x="411328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9" name="46 Grupo"/>
            <p:cNvGrpSpPr>
              <a:grpSpLocks/>
            </p:cNvGrpSpPr>
            <p:nvPr/>
          </p:nvGrpSpPr>
          <p:grpSpPr bwMode="auto">
            <a:xfrm>
              <a:off x="398462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51" name="50 Conector recto"/>
              <p:cNvCxnSpPr/>
              <p:nvPr/>
            </p:nvCxnSpPr>
            <p:spPr>
              <a:xfrm rot="10800000" flipV="1">
                <a:off x="692942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>
                <a:off x="692942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rot="10800000" flipV="1">
                <a:off x="692942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>
                <a:off x="692942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 flipV="1">
                <a:off x="692942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>
                <a:off x="692942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rot="10800000" flipV="1">
                <a:off x="692942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>
                <a:off x="692942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10800000" flipV="1">
                <a:off x="692942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>
                <a:off x="692942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Conector recto"/>
              <p:cNvCxnSpPr/>
              <p:nvPr/>
            </p:nvCxnSpPr>
            <p:spPr>
              <a:xfrm rot="5400000">
                <a:off x="705013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>
              <a:cxnSpLocks noChangeShapeType="1"/>
            </p:cNvCxnSpPr>
            <p:nvPr/>
          </p:nvCxnSpPr>
          <p:spPr bwMode="auto">
            <a:xfrm>
              <a:off x="411328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63" name="62 Conector recto"/>
            <p:cNvCxnSpPr/>
            <p:nvPr/>
          </p:nvCxnSpPr>
          <p:spPr>
            <a:xfrm>
              <a:off x="1255279" y="3789363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1255279" y="5932942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23" name="62 CuadroTexto"/>
            <p:cNvSpPr txBox="1">
              <a:spLocks noChangeArrowheads="1"/>
            </p:cNvSpPr>
            <p:nvPr/>
          </p:nvSpPr>
          <p:spPr bwMode="auto">
            <a:xfrm>
              <a:off x="36718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8224" name="63 CuadroTexto"/>
            <p:cNvSpPr txBox="1">
              <a:spLocks noChangeArrowheads="1"/>
            </p:cNvSpPr>
            <p:nvPr/>
          </p:nvSpPr>
          <p:spPr bwMode="auto">
            <a:xfrm>
              <a:off x="26304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8225" name="64 CuadroTexto"/>
            <p:cNvSpPr txBox="1">
              <a:spLocks noChangeArrowheads="1"/>
            </p:cNvSpPr>
            <p:nvPr/>
          </p:nvSpPr>
          <p:spPr bwMode="auto">
            <a:xfrm>
              <a:off x="1671638" y="4583113"/>
              <a:ext cx="428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1</a:t>
              </a:r>
            </a:p>
          </p:txBody>
        </p:sp>
        <p:cxnSp>
          <p:nvCxnSpPr>
            <p:cNvPr id="68" name="67 Conector recto de flecha"/>
            <p:cNvCxnSpPr/>
            <p:nvPr/>
          </p:nvCxnSpPr>
          <p:spPr>
            <a:xfrm>
              <a:off x="1398715" y="5789055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>
              <a:cxnSpLocks noChangeShapeType="1"/>
            </p:cNvCxnSpPr>
            <p:nvPr/>
          </p:nvCxnSpPr>
          <p:spPr bwMode="auto">
            <a:xfrm flipV="1">
              <a:off x="2325021" y="4505400"/>
              <a:ext cx="2681" cy="1000412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0" name="69 Conector recto de flecha"/>
            <p:cNvCxnSpPr/>
            <p:nvPr/>
          </p:nvCxnSpPr>
          <p:spPr>
            <a:xfrm>
              <a:off x="2327702" y="5789055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 flipH="1">
              <a:off x="1398715" y="3932117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 flipH="1">
              <a:off x="2327702" y="3932117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>
              <a:off x="3327738" y="5789055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>
              <a:cxnSpLocks noChangeShapeType="1"/>
            </p:cNvCxnSpPr>
            <p:nvPr/>
          </p:nvCxnSpPr>
          <p:spPr bwMode="auto">
            <a:xfrm flipV="1">
              <a:off x="4327773" y="4516730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005D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5" name="74 Conector recto de flecha"/>
            <p:cNvCxnSpPr>
              <a:cxnSpLocks noChangeShapeType="1"/>
            </p:cNvCxnSpPr>
            <p:nvPr/>
          </p:nvCxnSpPr>
          <p:spPr bwMode="auto">
            <a:xfrm flipV="1">
              <a:off x="3327738" y="4504267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6" name="75 Conector recto de flecha"/>
            <p:cNvCxnSpPr/>
            <p:nvPr/>
          </p:nvCxnSpPr>
          <p:spPr>
            <a:xfrm flipH="1">
              <a:off x="3327738" y="3932117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02" name="98 CuadroTexto"/>
          <p:cNvSpPr txBox="1">
            <a:spLocks noChangeArrowheads="1"/>
          </p:cNvSpPr>
          <p:nvPr/>
        </p:nvSpPr>
        <p:spPr bwMode="auto">
          <a:xfrm>
            <a:off x="5072063" y="4714875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3</a:t>
            </a:r>
            <a:endParaRPr lang="es-CL">
              <a:latin typeface="Calibri" pitchFamily="34" charset="0"/>
            </a:endParaRPr>
          </a:p>
        </p:txBody>
      </p:sp>
      <p:sp>
        <p:nvSpPr>
          <p:cNvPr id="8203" name="98 CuadroTexto"/>
          <p:cNvSpPr txBox="1">
            <a:spLocks noChangeArrowheads="1"/>
          </p:cNvSpPr>
          <p:nvPr/>
        </p:nvSpPr>
        <p:spPr bwMode="auto">
          <a:xfrm>
            <a:off x="2643188" y="45005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1</a:t>
            </a:r>
            <a:endParaRPr lang="es-CL">
              <a:latin typeface="Calibri" pitchFamily="34" charset="0"/>
            </a:endParaRPr>
          </a:p>
        </p:txBody>
      </p:sp>
      <p:sp>
        <p:nvSpPr>
          <p:cNvPr id="8204" name="98 CuadroTexto"/>
          <p:cNvSpPr txBox="1">
            <a:spLocks noChangeArrowheads="1"/>
          </p:cNvSpPr>
          <p:nvPr/>
        </p:nvSpPr>
        <p:spPr bwMode="auto">
          <a:xfrm>
            <a:off x="3857625" y="464343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2</a:t>
            </a:r>
            <a:endParaRPr 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2827"/>
            <a:ext cx="7128792" cy="39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90872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Determine la intensidad que recorre por el siguiente circuito en paralelo.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13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5750" y="1452711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 dirty="0"/>
              <a:t>9. </a:t>
            </a:r>
            <a:r>
              <a:rPr lang="es-ES" sz="2000" dirty="0"/>
              <a:t>¿Qué valor debe tener la resistencia </a:t>
            </a:r>
            <a:r>
              <a:rPr lang="es-ES" sz="2000" b="1" i="1" dirty="0">
                <a:latin typeface="Cambria" pitchFamily="18" charset="0"/>
              </a:rPr>
              <a:t>R </a:t>
            </a:r>
            <a:r>
              <a:rPr lang="es-ES" sz="2000" dirty="0"/>
              <a:t>del circuito de modo que la corriente </a:t>
            </a:r>
            <a:r>
              <a:rPr lang="es-ES" sz="2000" b="1" i="1" dirty="0">
                <a:latin typeface="Cambria" pitchFamily="18" charset="0"/>
              </a:rPr>
              <a:t>i</a:t>
            </a:r>
            <a:r>
              <a:rPr lang="es-ES" sz="2000" dirty="0">
                <a:latin typeface="Cambria" pitchFamily="18" charset="0"/>
              </a:rPr>
              <a:t> </a:t>
            </a:r>
            <a:r>
              <a:rPr lang="es-ES" sz="2000" dirty="0"/>
              <a:t>tenga un valor de 2[</a:t>
            </a:r>
            <a:r>
              <a:rPr lang="es-ES" sz="2000" i="1" dirty="0"/>
              <a:t>A</a:t>
            </a:r>
            <a:r>
              <a:rPr lang="es-ES" sz="2000" dirty="0"/>
              <a:t>]</a:t>
            </a:r>
            <a:r>
              <a:rPr lang="es-ES" sz="2000" i="1" dirty="0"/>
              <a:t>?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A)     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B)   10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C)   24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D) 100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E) 120 [</a:t>
            </a:r>
            <a:r>
              <a:rPr lang="el-GR" sz="2000" dirty="0"/>
              <a:t>Ω]</a:t>
            </a:r>
            <a:endParaRPr lang="es-ES_tradnl" sz="2000" dirty="0"/>
          </a:p>
        </p:txBody>
      </p:sp>
      <p:sp>
        <p:nvSpPr>
          <p:cNvPr id="3481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D</a:t>
              </a:r>
            </a:p>
          </p:txBody>
        </p:sp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482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9 guía Electricidad  II: Ley de Ohm</a:t>
            </a:r>
          </a:p>
        </p:txBody>
      </p:sp>
      <p:grpSp>
        <p:nvGrpSpPr>
          <p:cNvPr id="3482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4827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4828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482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4953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6840760" cy="40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</a:t>
            </a:r>
            <a:r>
              <a:rPr lang="es-MX" sz="3600" dirty="0" smtClean="0"/>
              <a:t>total.</a:t>
            </a:r>
            <a:endParaRPr lang="es-MX" sz="36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883346" y="3501008"/>
            <a:ext cx="10801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20 V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68344" y="2345160"/>
            <a:ext cx="259228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6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8625" y="1428750"/>
            <a:ext cx="8358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Una </a:t>
            </a:r>
            <a:r>
              <a:rPr lang="es-ES" sz="2000" b="1"/>
              <a:t>corriente eléctrica </a:t>
            </a:r>
            <a:r>
              <a:rPr lang="es-ES" sz="2000"/>
              <a:t>es</a:t>
            </a:r>
            <a:r>
              <a:rPr lang="es-ES" sz="2000" b="1"/>
              <a:t> </a:t>
            </a:r>
            <a:r>
              <a:rPr lang="es-ES" sz="2000"/>
              <a:t>un </a:t>
            </a:r>
            <a:r>
              <a:rPr lang="es-ES" sz="2000" b="1"/>
              <a:t>flujo de electrones</a:t>
            </a:r>
            <a:r>
              <a:rPr lang="es-ES" sz="2000"/>
              <a:t> que circulan a través un material conductor. Se define también como el </a:t>
            </a:r>
            <a:r>
              <a:rPr lang="es-ES" sz="2000" b="1"/>
              <a:t>transporte de carga eléctrica</a:t>
            </a:r>
            <a:r>
              <a:rPr lang="es-ES" sz="2000"/>
              <a:t> </a:t>
            </a:r>
            <a:r>
              <a:rPr lang="es-ES" sz="2000" b="1"/>
              <a:t>de un punto a otro</a:t>
            </a:r>
            <a:r>
              <a:rPr lang="es-ES" sz="2000"/>
              <a:t>. </a:t>
            </a:r>
            <a:endParaRPr lang="es-CL" sz="2000"/>
          </a:p>
        </p:txBody>
      </p:sp>
      <p:grpSp>
        <p:nvGrpSpPr>
          <p:cNvPr id="2054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058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06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06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05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1.1 Intensidad de corriente eléctrica</a:t>
            </a:r>
          </a:p>
        </p:txBody>
      </p:sp>
      <p:pic>
        <p:nvPicPr>
          <p:cNvPr id="205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28875"/>
            <a:ext cx="36433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19 Rectángulo"/>
          <p:cNvSpPr>
            <a:spLocks noChangeArrowheads="1"/>
          </p:cNvSpPr>
          <p:nvPr/>
        </p:nvSpPr>
        <p:spPr bwMode="auto">
          <a:xfrm>
            <a:off x="500063" y="257175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/>
              <a:t>Para medir o cuantificar una corriente eléctrica se utiliza el concepto de “intensidad de corriente eléctrica”. Esta magnitud se define como: </a:t>
            </a:r>
            <a:r>
              <a:rPr lang="es-ES" b="1"/>
              <a:t>la carga total que circula a través de la sección transversal de un conductor, por unidad de tiempo. </a:t>
            </a:r>
            <a:r>
              <a:rPr lang="es-ES"/>
              <a:t>Se simboliza por “</a:t>
            </a:r>
            <a:r>
              <a:rPr lang="es-ES" b="1">
                <a:latin typeface="Cambria" pitchFamily="18" charset="0"/>
              </a:rPr>
              <a:t>i</a:t>
            </a:r>
            <a:r>
              <a:rPr lang="es-ES"/>
              <a:t>”.</a:t>
            </a:r>
            <a:endParaRPr lang="es-CL"/>
          </a:p>
        </p:txBody>
      </p:sp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5357813" y="4500563"/>
          <a:ext cx="14287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cuación" r:id="rId6" imgW="342720" imgH="393480" progId="Equation.3">
                  <p:embed/>
                </p:oleObj>
              </mc:Choice>
              <mc:Fallback>
                <p:oleObj name="Ecuación" r:id="rId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500563"/>
                        <a:ext cx="1428750" cy="1582737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476250" y="5175250"/>
          <a:ext cx="3159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cuación" r:id="rId8" imgW="2527200" imgH="749160" progId="Equation.3">
                  <p:embed/>
                </p:oleObj>
              </mc:Choice>
              <mc:Fallback>
                <p:oleObj name="Ecuación" r:id="rId8" imgW="25272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175250"/>
                        <a:ext cx="31591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</a:t>
            </a:r>
            <a:r>
              <a:rPr lang="es-MX" sz="3600" dirty="0" smtClean="0"/>
              <a:t>total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320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5882"/>
            <a:ext cx="8280920" cy="43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17220" y="980728"/>
            <a:ext cx="4841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/>
              <a:t>Determine </a:t>
            </a:r>
            <a:r>
              <a:rPr lang="es-MX" sz="4400" dirty="0" smtClean="0"/>
              <a:t>el voltaje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751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369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9807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Determine la intensidad </a:t>
            </a:r>
            <a:r>
              <a:rPr lang="es-MX" sz="3200" dirty="0" smtClean="0"/>
              <a:t>total si las resistencias  1, 3, 5 y 7 son de 25 Ohmios  y las resistencias 2, 4 y 6 son de  40 Ohmios.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966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circuitos mix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 bwMode="auto">
          <a:xfrm>
            <a:off x="899592" y="1916832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4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</a:t>
            </a:r>
            <a:r>
              <a:rPr lang="es-MX" sz="3600" dirty="0" smtClean="0"/>
              <a:t>total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9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15 CuadroTexto"/>
          <p:cNvSpPr txBox="1">
            <a:spLocks noChangeArrowheads="1"/>
          </p:cNvSpPr>
          <p:nvPr/>
        </p:nvSpPr>
        <p:spPr bwMode="auto">
          <a:xfrm>
            <a:off x="250825" y="985838"/>
            <a:ext cx="86423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dirty="0"/>
              <a:t>El siguiente esquema representa un circuito con dos resistencia,           ,           , </a:t>
            </a:r>
          </a:p>
          <a:p>
            <a:pPr algn="just" eaLnBrk="1" hangingPunct="1"/>
            <a:r>
              <a:rPr lang="es-ES" dirty="0"/>
              <a:t>y una batería de 12 volt.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¿Cuál de las siguientes opciones corresponde a la diferencia de potencial entre los extremos de R</a:t>
            </a:r>
            <a:r>
              <a:rPr lang="es-CL" baseline="-25000" dirty="0">
                <a:latin typeface="Calibri" pitchFamily="34" charset="0"/>
              </a:rPr>
              <a:t>2</a:t>
            </a:r>
            <a:r>
              <a:rPr lang="es-ES" dirty="0"/>
              <a:t>?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A)    3 volt</a:t>
            </a:r>
          </a:p>
          <a:p>
            <a:pPr algn="just" eaLnBrk="1" hangingPunct="1"/>
            <a:r>
              <a:rPr lang="es-ES" dirty="0"/>
              <a:t>B)    4 volt</a:t>
            </a:r>
          </a:p>
          <a:p>
            <a:pPr algn="just" eaLnBrk="1" hangingPunct="1"/>
            <a:r>
              <a:rPr lang="es-ES" dirty="0"/>
              <a:t>C)    6 volt</a:t>
            </a:r>
          </a:p>
          <a:p>
            <a:pPr algn="just" eaLnBrk="1" hangingPunct="1"/>
            <a:r>
              <a:rPr lang="es-ES" dirty="0"/>
              <a:t>D)    8 volt</a:t>
            </a:r>
          </a:p>
          <a:p>
            <a:pPr algn="just" eaLnBrk="1" hangingPunct="1"/>
            <a:r>
              <a:rPr lang="es-ES" dirty="0"/>
              <a:t>E)  12 volt</a:t>
            </a:r>
          </a:p>
          <a:p>
            <a:pPr algn="just" eaLnBrk="1" hangingPunct="1"/>
            <a:endParaRPr lang="es-ES" dirty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31763" y="-100013"/>
            <a:ext cx="4872037" cy="1049338"/>
            <a:chOff x="83" y="-63"/>
            <a:chExt cx="3069" cy="661"/>
          </a:xfrm>
        </p:grpSpPr>
        <p:grpSp>
          <p:nvGrpSpPr>
            <p:cNvPr id="9230" name="Group 8"/>
            <p:cNvGrpSpPr>
              <a:grpSpLocks/>
            </p:cNvGrpSpPr>
            <p:nvPr/>
          </p:nvGrpSpPr>
          <p:grpSpPr bwMode="auto">
            <a:xfrm>
              <a:off x="83" y="-63"/>
              <a:ext cx="3069" cy="453"/>
              <a:chOff x="83" y="-63"/>
              <a:chExt cx="3069" cy="453"/>
            </a:xfrm>
          </p:grpSpPr>
          <p:sp>
            <p:nvSpPr>
              <p:cNvPr id="92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069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92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2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Pregunta oficial PSU</a:t>
                </a:r>
              </a:p>
            </p:txBody>
          </p:sp>
        </p:grpSp>
        <p:pic>
          <p:nvPicPr>
            <p:cNvPr id="9231" name="10 Imagen" descr="ico_PSU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55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572375" y="2214563"/>
            <a:ext cx="1355725" cy="1263650"/>
            <a:chOff x="4112" y="2319"/>
            <a:chExt cx="854" cy="796"/>
          </a:xfrm>
        </p:grpSpPr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4247" y="2319"/>
              <a:ext cx="612" cy="490"/>
            </a:xfrm>
            <a:prstGeom prst="rect">
              <a:avLst/>
            </a:prstGeom>
            <a:solidFill>
              <a:srgbClr val="0070C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D</a:t>
              </a:r>
              <a:endParaRPr lang="es-ES" sz="4500" b="1"/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112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pic>
        <p:nvPicPr>
          <p:cNvPr id="13" name="Picture 10" descr="emoticon_med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moticon_difi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emoticon_fa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85750" y="6054725"/>
            <a:ext cx="8572500" cy="37465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1600" i="1" dirty="0">
                <a:solidFill>
                  <a:schemeClr val="tx2"/>
                </a:solidFill>
              </a:rPr>
              <a:t>          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6858000" y="1071563"/>
          <a:ext cx="642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cuación" r:id="rId8" imgW="583920" imgH="215640" progId="Equation.3">
                  <p:embed/>
                </p:oleObj>
              </mc:Choice>
              <mc:Fallback>
                <p:oleObj name="Ecuación" r:id="rId8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71563"/>
                        <a:ext cx="642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7637463" y="1071563"/>
          <a:ext cx="655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cuación" r:id="rId10" imgW="596880" imgH="215640" progId="Equation.3">
                  <p:embed/>
                </p:oleObj>
              </mc:Choice>
              <mc:Fallback>
                <p:oleObj name="Ecuación" r:id="rId10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1071563"/>
                        <a:ext cx="6556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1429" r="9380" b="45714"/>
          <a:stretch>
            <a:fillRect/>
          </a:stretch>
        </p:blipFill>
        <p:spPr bwMode="auto">
          <a:xfrm>
            <a:off x="785813" y="1643063"/>
            <a:ext cx="6715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4. Durante un intervalo de tiempo de 10 [s], pasan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dirty="0">
                <a:latin typeface="Arial" pitchFamily="34" charset="0"/>
              </a:rPr>
              <a:t> electrones por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la sección transversal de un conductor. Si la magnitud de la carga del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electrón es q = 1,6 · 10</a:t>
            </a:r>
            <a:r>
              <a:rPr lang="es-ES_tradnl" sz="2000" b="1" baseline="30000" dirty="0">
                <a:latin typeface="Arial" pitchFamily="34" charset="0"/>
              </a:rPr>
              <a:t>-19</a:t>
            </a:r>
            <a:r>
              <a:rPr lang="es-ES_tradnl" sz="2000" dirty="0">
                <a:latin typeface="Arial" pitchFamily="34" charset="0"/>
              </a:rPr>
              <a:t> [C], ¿cuál es la intensidad de corriente?</a:t>
            </a:r>
          </a:p>
          <a:p>
            <a:pPr marL="342900" indent="-342900" algn="just">
              <a:tabLst>
                <a:tab pos="438150" algn="l"/>
              </a:tabLst>
              <a:defRPr/>
            </a:pP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A)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1</a:t>
            </a:r>
            <a:r>
              <a:rPr lang="es-ES" sz="2000" dirty="0">
                <a:latin typeface="Arial" pitchFamily="34" charset="0"/>
              </a:rPr>
              <a:t>,</a:t>
            </a:r>
            <a:r>
              <a:rPr lang="es-ES_tradnl" sz="2000" dirty="0">
                <a:latin typeface="Arial" pitchFamily="34" charset="0"/>
              </a:rPr>
              <a:t>6 · 10</a:t>
            </a:r>
            <a:r>
              <a:rPr lang="es-ES_tradnl" sz="2400" baseline="30000" dirty="0">
                <a:latin typeface="Arial" pitchFamily="34" charset="0"/>
              </a:rPr>
              <a:t>-19</a:t>
            </a:r>
            <a:r>
              <a:rPr lang="es-ES" sz="2000" dirty="0">
                <a:latin typeface="Arial" pitchFamily="34" charset="0"/>
              </a:rPr>
              <a:t>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B)</a:t>
            </a:r>
            <a:r>
              <a:rPr lang="es-ES" sz="2000" dirty="0">
                <a:latin typeface="Arial" pitchFamily="34" charset="0"/>
              </a:rPr>
              <a:t> 3,2            [A] 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C) 10     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D)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32</a:t>
            </a:r>
            <a:r>
              <a:rPr lang="es-ES" sz="2000" dirty="0">
                <a:latin typeface="Arial" pitchFamily="34" charset="0"/>
              </a:rPr>
              <a:t>            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E)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baseline="30000" dirty="0">
                <a:latin typeface="Arial" pitchFamily="34" charset="0"/>
              </a:rPr>
              <a:t>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n-US" sz="2000" dirty="0">
              <a:latin typeface="Arial" pitchFamily="34" charset="0"/>
            </a:endParaRPr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</p:txBody>
      </p:sp>
      <p:sp>
        <p:nvSpPr>
          <p:cNvPr id="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26636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B</a:t>
              </a:r>
              <a:endParaRPr lang="es-ES" sz="4500" b="1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2663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4 guía Electricidad  II: Ley de Ohm</a:t>
            </a:r>
          </a:p>
        </p:txBody>
      </p:sp>
      <p:grpSp>
        <p:nvGrpSpPr>
          <p:cNvPr id="2663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6634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6635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663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Voltaje</a:t>
            </a:r>
            <a:r>
              <a:rPr lang="es-ES" sz="2000"/>
              <a:t> es la</a:t>
            </a:r>
            <a:r>
              <a:rPr lang="es-ES" sz="2000" b="1"/>
              <a:t> energía</a:t>
            </a:r>
            <a:r>
              <a:rPr lang="es-ES" sz="2000"/>
              <a:t> necesaria </a:t>
            </a:r>
            <a:r>
              <a:rPr lang="es-ES" sz="2000" b="1"/>
              <a:t>para que cada carga pueda moverse</a:t>
            </a:r>
            <a:r>
              <a:rPr lang="es-ES" sz="2000"/>
              <a:t> a través de un conductor. </a:t>
            </a:r>
          </a:p>
        </p:txBody>
      </p: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3081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3083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084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3082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1.2 Voltaje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000625" y="3976688"/>
          <a:ext cx="23304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Fotografía de Photo Editor" r:id="rId5" imgW="3648649" imgH="3969730" progId="">
                  <p:embed/>
                </p:oleObj>
              </mc:Choice>
              <mc:Fallback>
                <p:oleObj name="Fotografía de Photo Editor" r:id="rId5" imgW="3648649" imgH="3969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976688"/>
                        <a:ext cx="23304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 descr="C:\Users\elearning\Pictures\bateri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7650"/>
            <a:ext cx="23574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15 Rectángulo"/>
          <p:cNvSpPr>
            <a:spLocks noChangeArrowheads="1"/>
          </p:cNvSpPr>
          <p:nvPr/>
        </p:nvSpPr>
        <p:spPr bwMode="auto">
          <a:xfrm>
            <a:off x="500063" y="2286000"/>
            <a:ext cx="8215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2000"/>
              <a:t>También es llamado </a:t>
            </a:r>
            <a:r>
              <a:rPr lang="es-ES" sz="2000" b="1">
                <a:solidFill>
                  <a:srgbClr val="005DA2"/>
                </a:solidFill>
              </a:rPr>
              <a:t>tensión</a:t>
            </a:r>
            <a:r>
              <a:rPr lang="es-ES" sz="2000"/>
              <a:t>, </a:t>
            </a:r>
            <a:r>
              <a:rPr lang="es-ES" sz="2000" b="1">
                <a:solidFill>
                  <a:srgbClr val="005DA2"/>
                </a:solidFill>
              </a:rPr>
              <a:t>fuerza electromotriz </a:t>
            </a:r>
            <a:r>
              <a:rPr lang="es-ES" sz="2000"/>
              <a:t>o </a:t>
            </a:r>
            <a:r>
              <a:rPr lang="es-ES" sz="2000" b="1">
                <a:solidFill>
                  <a:srgbClr val="005DA2"/>
                </a:solidFill>
              </a:rPr>
              <a:t>diferencia de potencial</a:t>
            </a:r>
            <a:r>
              <a:rPr lang="es-ES" sz="2000"/>
              <a:t>, y es producido por una pila, batería o un generador eléctrico. </a:t>
            </a:r>
          </a:p>
          <a:p>
            <a:pPr>
              <a:buFont typeface="Wingdings" pitchFamily="2" charset="2"/>
              <a:buNone/>
            </a:pPr>
            <a:endParaRPr lang="es-ES" sz="2000"/>
          </a:p>
          <a:p>
            <a:pPr>
              <a:buFont typeface="Wingdings" pitchFamily="2" charset="2"/>
              <a:buNone/>
            </a:pPr>
            <a:r>
              <a:rPr lang="es-ES" sz="2000"/>
              <a:t>Se simboliza por </a:t>
            </a:r>
            <a:r>
              <a:rPr lang="es-ES" sz="2000" b="1"/>
              <a:t>V</a:t>
            </a:r>
            <a:r>
              <a:rPr lang="es-ES" sz="2000"/>
              <a:t> y se mide en [</a:t>
            </a:r>
            <a:r>
              <a:rPr lang="es-ES" sz="2000" b="1"/>
              <a:t>volt</a:t>
            </a:r>
            <a:r>
              <a:rPr lang="es-ES" sz="2000"/>
              <a:t>] = [</a:t>
            </a:r>
            <a:r>
              <a:rPr lang="es-ES" sz="2000" b="1"/>
              <a:t>V</a:t>
            </a:r>
            <a:r>
              <a:rPr lang="es-ES" sz="2000"/>
              <a:t>].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3809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Dependiendo de cómo sea generada, </a:t>
            </a:r>
            <a:r>
              <a:rPr lang="es-ES" sz="2000" b="1"/>
              <a:t>la corriente eléctrica puede ser de dos tipos</a:t>
            </a:r>
            <a:r>
              <a:rPr lang="es-ES" sz="2000"/>
              <a:t>: </a:t>
            </a:r>
            <a:r>
              <a:rPr lang="es-ES" sz="2000" b="1"/>
              <a:t>continua o alterna</a:t>
            </a:r>
            <a:r>
              <a:rPr lang="es-ES" sz="2000"/>
              <a:t>.</a:t>
            </a:r>
          </a:p>
          <a:p>
            <a:endParaRPr lang="es-ES" sz="2000"/>
          </a:p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continua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recorre el conductor continuamente</a:t>
            </a:r>
            <a:r>
              <a:rPr lang="es-ES" sz="2000"/>
              <a:t>, </a:t>
            </a:r>
            <a:r>
              <a:rPr lang="es-ES" sz="2000" b="1"/>
              <a:t>siempre en un mismo sentido</a:t>
            </a:r>
            <a:r>
              <a:rPr lang="es-ES" sz="2000"/>
              <a:t>.</a:t>
            </a:r>
          </a:p>
          <a:p>
            <a:r>
              <a:rPr lang="es-ES" sz="2000"/>
              <a:t>Este tipo de corriente es generado por </a:t>
            </a:r>
            <a:r>
              <a:rPr lang="es-ES" sz="2000" b="1"/>
              <a:t>pilas y baterías</a:t>
            </a:r>
            <a:r>
              <a:rPr lang="es-ES" sz="2000"/>
              <a:t>.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7664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766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766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766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7654" name="Picture 4" descr="http://3.bp.blogspot.com/-kQ5kPHieTfc/TbX49NXTciI/AAAAAAAAAHU/H5p18I_ZpnQ/s1600/pi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08575"/>
            <a:ext cx="13128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26 Grupo"/>
          <p:cNvGrpSpPr>
            <a:grpSpLocks/>
          </p:cNvGrpSpPr>
          <p:nvPr/>
        </p:nvGrpSpPr>
        <p:grpSpPr bwMode="auto">
          <a:xfrm>
            <a:off x="714375" y="3429000"/>
            <a:ext cx="3429000" cy="3140075"/>
            <a:chOff x="3357554" y="4000504"/>
            <a:chExt cx="3429024" cy="3139321"/>
          </a:xfrm>
        </p:grpSpPr>
        <p:grpSp>
          <p:nvGrpSpPr>
            <p:cNvPr id="27657" name="23 Grupo"/>
            <p:cNvGrpSpPr>
              <a:grpSpLocks/>
            </p:cNvGrpSpPr>
            <p:nvPr/>
          </p:nvGrpSpPr>
          <p:grpSpPr bwMode="auto">
            <a:xfrm>
              <a:off x="3571868" y="4265768"/>
              <a:ext cx="2976254" cy="2592232"/>
              <a:chOff x="1000100" y="3857628"/>
              <a:chExt cx="2976254" cy="2592232"/>
            </a:xfrm>
          </p:grpSpPr>
          <p:cxnSp>
            <p:nvCxnSpPr>
              <p:cNvPr id="17" name="16 Conector recto de flecha"/>
              <p:cNvCxnSpPr/>
              <p:nvPr/>
            </p:nvCxnSpPr>
            <p:spPr>
              <a:xfrm>
                <a:off x="1357290" y="5214399"/>
                <a:ext cx="257176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 rot="5400000">
                <a:off x="98705" y="5189005"/>
                <a:ext cx="251875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61" name="19 CuadroTexto"/>
              <p:cNvSpPr txBox="1">
                <a:spLocks noChangeArrowheads="1"/>
              </p:cNvSpPr>
              <p:nvPr/>
            </p:nvSpPr>
            <p:spPr bwMode="auto">
              <a:xfrm>
                <a:off x="1000100" y="3857628"/>
                <a:ext cx="2487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I</a:t>
                </a:r>
              </a:p>
            </p:txBody>
          </p:sp>
          <p:sp>
            <p:nvSpPr>
              <p:cNvPr id="27662" name="20 CuadroTexto"/>
              <p:cNvSpPr txBox="1">
                <a:spLocks noChangeArrowheads="1"/>
              </p:cNvSpPr>
              <p:nvPr/>
            </p:nvSpPr>
            <p:spPr bwMode="auto">
              <a:xfrm>
                <a:off x="3714744" y="5357826"/>
                <a:ext cx="2616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t</a:t>
                </a:r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1357290" y="4571616"/>
                <a:ext cx="2232041" cy="1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58" name="25 CuadroTexto"/>
            <p:cNvSpPr txBox="1">
              <a:spLocks noChangeArrowheads="1"/>
            </p:cNvSpPr>
            <p:nvPr/>
          </p:nvSpPr>
          <p:spPr bwMode="auto">
            <a:xfrm>
              <a:off x="3357554" y="4000504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</p:grpSp>
      <p:pic>
        <p:nvPicPr>
          <p:cNvPr id="27656" name="Picture 2" descr="http://ambiente-total.ucentral.cl/imagenes/pilas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57563"/>
            <a:ext cx="30305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alterna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se mueve alternadamente</a:t>
            </a:r>
            <a:r>
              <a:rPr lang="es-ES" sz="2000"/>
              <a:t> dentro del conductor, desplazándose en un sentido y otro; es decir, </a:t>
            </a:r>
            <a:r>
              <a:rPr lang="es-ES" sz="2000" b="1"/>
              <a:t>las cargas “van y vuelven”</a:t>
            </a:r>
            <a:r>
              <a:rPr lang="es-ES" sz="2000"/>
              <a:t> todo el tiempo. Este tipo de corriente es producido por </a:t>
            </a:r>
            <a:r>
              <a:rPr lang="es-ES" sz="2000" b="1"/>
              <a:t>generadores eléctricos</a:t>
            </a:r>
            <a:r>
              <a:rPr lang="es-ES" sz="2000"/>
              <a:t>.</a:t>
            </a:r>
          </a:p>
          <a:p>
            <a:endParaRPr lang="es-ES" sz="2000"/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8687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868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869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868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8678" name="Picture 1" descr="C:\Users\elearning\Pictures\mo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0"/>
            <a:ext cx="3460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51 Grupo"/>
          <p:cNvGrpSpPr>
            <a:grpSpLocks/>
          </p:cNvGrpSpPr>
          <p:nvPr/>
        </p:nvGrpSpPr>
        <p:grpSpPr bwMode="auto">
          <a:xfrm>
            <a:off x="785813" y="2857500"/>
            <a:ext cx="3286125" cy="3071813"/>
            <a:chOff x="785786" y="3214686"/>
            <a:chExt cx="3429024" cy="3139321"/>
          </a:xfrm>
        </p:grpSpPr>
        <p:sp>
          <p:nvSpPr>
            <p:cNvPr id="28681" name="25 CuadroTexto"/>
            <p:cNvSpPr txBox="1">
              <a:spLocks noChangeArrowheads="1"/>
            </p:cNvSpPr>
            <p:nvPr/>
          </p:nvSpPr>
          <p:spPr bwMode="auto">
            <a:xfrm>
              <a:off x="785786" y="3214686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1357289" y="4765689"/>
              <a:ext cx="2572597" cy="16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>
              <a:off x="96678" y="4739714"/>
              <a:ext cx="2519569" cy="16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19 CuadroTexto"/>
            <p:cNvSpPr txBox="1">
              <a:spLocks noChangeArrowheads="1"/>
            </p:cNvSpPr>
            <p:nvPr/>
          </p:nvSpPr>
          <p:spPr bwMode="auto">
            <a:xfrm>
              <a:off x="928662" y="3408512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I</a:t>
              </a:r>
            </a:p>
          </p:txBody>
        </p:sp>
        <p:sp>
          <p:nvSpPr>
            <p:cNvPr id="28685" name="20 CuadroTexto"/>
            <p:cNvSpPr txBox="1">
              <a:spLocks noChangeArrowheads="1"/>
            </p:cNvSpPr>
            <p:nvPr/>
          </p:nvSpPr>
          <p:spPr bwMode="auto">
            <a:xfrm>
              <a:off x="3643306" y="490871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t</a:t>
              </a: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358947" y="4064817"/>
              <a:ext cx="2218098" cy="1260596"/>
            </a:xfrm>
            <a:custGeom>
              <a:avLst/>
              <a:gdLst>
                <a:gd name="connsiteX0" fmla="*/ 0 w 2218765"/>
                <a:gd name="connsiteY0" fmla="*/ 694765 h 1259541"/>
                <a:gd name="connsiteX1" fmla="*/ 188259 w 2218765"/>
                <a:gd name="connsiteY1" fmla="*/ 103094 h 1259541"/>
                <a:gd name="connsiteX2" fmla="*/ 658906 w 2218765"/>
                <a:gd name="connsiteY2" fmla="*/ 1259541 h 1259541"/>
                <a:gd name="connsiteX3" fmla="*/ 1102659 w 2218765"/>
                <a:gd name="connsiteY3" fmla="*/ 103094 h 1259541"/>
                <a:gd name="connsiteX4" fmla="*/ 1506071 w 2218765"/>
                <a:gd name="connsiteY4" fmla="*/ 1246094 h 1259541"/>
                <a:gd name="connsiteX5" fmla="*/ 1976718 w 2218765"/>
                <a:gd name="connsiteY5" fmla="*/ 89647 h 1259541"/>
                <a:gd name="connsiteX6" fmla="*/ 2205318 w 2218765"/>
                <a:gd name="connsiteY6" fmla="*/ 708212 h 125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8765" h="1259541">
                  <a:moveTo>
                    <a:pt x="0" y="694765"/>
                  </a:moveTo>
                  <a:cubicBezTo>
                    <a:pt x="39220" y="351865"/>
                    <a:pt x="78441" y="8965"/>
                    <a:pt x="188259" y="103094"/>
                  </a:cubicBezTo>
                  <a:cubicBezTo>
                    <a:pt x="298077" y="197223"/>
                    <a:pt x="506506" y="1259541"/>
                    <a:pt x="658906" y="1259541"/>
                  </a:cubicBezTo>
                  <a:cubicBezTo>
                    <a:pt x="811306" y="1259541"/>
                    <a:pt x="961465" y="105335"/>
                    <a:pt x="1102659" y="103094"/>
                  </a:cubicBezTo>
                  <a:cubicBezTo>
                    <a:pt x="1243853" y="100853"/>
                    <a:pt x="1360395" y="1248335"/>
                    <a:pt x="1506071" y="1246094"/>
                  </a:cubicBezTo>
                  <a:cubicBezTo>
                    <a:pt x="1651747" y="1243853"/>
                    <a:pt x="1860177" y="179294"/>
                    <a:pt x="1976718" y="89647"/>
                  </a:cubicBezTo>
                  <a:cubicBezTo>
                    <a:pt x="2093259" y="0"/>
                    <a:pt x="2218765" y="495300"/>
                    <a:pt x="2205318" y="708212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8680" name="50 Rectángulo"/>
          <p:cNvSpPr>
            <a:spLocks noChangeArrowheads="1"/>
          </p:cNvSpPr>
          <p:nvPr/>
        </p:nvSpPr>
        <p:spPr bwMode="auto">
          <a:xfrm>
            <a:off x="785813" y="5935663"/>
            <a:ext cx="764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2000"/>
              <a:t>Las cargas circulan por un tiempo en un sentido y después en sentido opuesto, repitiéndose el proceso cíclicamente.</a:t>
            </a:r>
          </a:p>
        </p:txBody>
      </p:sp>
    </p:spTree>
    <p:extLst>
      <p:ext uri="{BB962C8B-B14F-4D97-AF65-F5344CB8AC3E}">
        <p14:creationId xmlns:p14="http://schemas.microsoft.com/office/powerpoint/2010/main" val="33571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9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Resistencia eléctrica </a:t>
            </a:r>
            <a:r>
              <a:rPr lang="es-ES" sz="2000"/>
              <a:t>es la </a:t>
            </a:r>
            <a:r>
              <a:rPr lang="es-ES" sz="2000" b="1"/>
              <a:t>oposición natural</a:t>
            </a:r>
            <a:r>
              <a:rPr lang="es-ES" sz="2000"/>
              <a:t> que presentan todos los materiales, en mayor o menor medida, </a:t>
            </a:r>
            <a:r>
              <a:rPr lang="es-ES" sz="2000" b="1"/>
              <a:t>al paso de una corriente eléctrica</a:t>
            </a:r>
            <a:r>
              <a:rPr lang="es-ES" sz="2000"/>
              <a:t>. </a:t>
            </a:r>
            <a:endParaRPr lang="es-ES" sz="1400"/>
          </a:p>
          <a:p>
            <a:endParaRPr lang="es-ES" sz="1400"/>
          </a:p>
          <a:p>
            <a:r>
              <a:rPr lang="es-ES" sz="2000"/>
              <a:t>Se simboliza por una “</a:t>
            </a:r>
            <a:r>
              <a:rPr lang="es-ES" sz="2000" b="1"/>
              <a:t>R</a:t>
            </a:r>
            <a:r>
              <a:rPr lang="es-ES" sz="2000"/>
              <a:t>” y su unidad es el [</a:t>
            </a:r>
            <a:r>
              <a:rPr lang="es-ES" sz="2000" b="1"/>
              <a:t>ohm</a:t>
            </a:r>
            <a:r>
              <a:rPr lang="es-ES" sz="2000"/>
              <a:t>] = [</a:t>
            </a:r>
            <a:r>
              <a:rPr lang="es-ES" sz="2000" b="1"/>
              <a:t>Ω</a:t>
            </a:r>
            <a:r>
              <a:rPr lang="es-ES" sz="2000"/>
              <a:t>].</a:t>
            </a:r>
            <a:endParaRPr lang="es-CL" sz="2000"/>
          </a:p>
          <a:p>
            <a:endParaRPr lang="es-ES" sz="1400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4103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4105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4106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4104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357313" y="3524250"/>
          <a:ext cx="62865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r:id="rId5" imgW="7163800" imgH="2190476" progId="">
                  <p:embed/>
                </p:oleObj>
              </mc:Choice>
              <mc:Fallback>
                <p:oleObj r:id="rId5" imgW="7163800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524250"/>
                        <a:ext cx="62865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CC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28625" y="1428750"/>
            <a:ext cx="5429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resistencia eléctrica en un </a:t>
            </a:r>
            <a:r>
              <a:rPr lang="es-ES" sz="2000" b="1">
                <a:solidFill>
                  <a:srgbClr val="005DA2"/>
                </a:solidFill>
              </a:rPr>
              <a:t>conductor rectilíneo</a:t>
            </a:r>
            <a:r>
              <a:rPr lang="es-ES" sz="2000" b="1"/>
              <a:t> </a:t>
            </a:r>
            <a:r>
              <a:rPr lang="es-ES" sz="2000"/>
              <a:t>depende de la</a:t>
            </a:r>
            <a:r>
              <a:rPr lang="es-ES" sz="2000" b="1"/>
              <a:t> longitud (</a:t>
            </a:r>
            <a:r>
              <a:rPr lang="es-ES" sz="2000" b="1" i="1"/>
              <a:t>L</a:t>
            </a:r>
            <a:r>
              <a:rPr lang="es-ES" sz="2000" b="1"/>
              <a:t>)</a:t>
            </a:r>
            <a:r>
              <a:rPr lang="es-ES" sz="2000"/>
              <a:t> del conductor, del </a:t>
            </a:r>
            <a:r>
              <a:rPr lang="es-ES" sz="2000" b="1"/>
              <a:t>área (</a:t>
            </a:r>
            <a:r>
              <a:rPr lang="es-ES" sz="2000" b="1" i="1"/>
              <a:t>A</a:t>
            </a:r>
            <a:r>
              <a:rPr lang="es-ES" sz="2000" b="1"/>
              <a:t>)</a:t>
            </a:r>
            <a:r>
              <a:rPr lang="es-ES" sz="2000"/>
              <a:t> de su sección transversal, y de la </a:t>
            </a:r>
            <a:r>
              <a:rPr lang="es-ES" sz="2000" b="1"/>
              <a:t>resistividad (</a:t>
            </a:r>
            <a:r>
              <a:rPr lang="es-ES" sz="2000" b="1" i="1"/>
              <a:t>ρ</a:t>
            </a:r>
            <a:r>
              <a:rPr lang="es-ES" sz="2000" b="1"/>
              <a:t>)</a:t>
            </a:r>
            <a:r>
              <a:rPr lang="es-ES" sz="2000"/>
              <a:t> del material con el que está hecho.  </a:t>
            </a:r>
            <a:endParaRPr lang="es-CL" sz="2000"/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513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51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51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513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899423" y="1496010"/>
          <a:ext cx="2850983" cy="2015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7566"/>
                <a:gridCol w="1513417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/>
                        <a:t>Material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marL="3254" marR="3254" marT="3254" marB="3254" anchor="ctr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/>
                        <a:t>Resistividad </a:t>
                      </a:r>
                      <a:endParaRPr lang="es-CL" sz="1000" b="1" dirty="0" smtClean="0"/>
                    </a:p>
                    <a:p>
                      <a:pPr algn="ctr"/>
                      <a:r>
                        <a:rPr lang="es-CL" sz="1000" b="1" dirty="0" smtClean="0"/>
                        <a:t>a 23°C en [</a:t>
                      </a:r>
                      <a:r>
                        <a:rPr lang="es-CL" sz="1000" b="1" dirty="0" smtClean="0">
                          <a:sym typeface="Symbol"/>
                        </a:rPr>
                        <a:t></a:t>
                      </a:r>
                      <a:r>
                        <a:rPr lang="es-CL" sz="1000" b="1" dirty="0" smtClean="0">
                          <a:latin typeface="Calibri"/>
                          <a:sym typeface="Symbol"/>
                        </a:rPr>
                        <a:t>·</a:t>
                      </a:r>
                      <a:r>
                        <a:rPr lang="es-CL" sz="1000" b="1" dirty="0" smtClean="0">
                          <a:sym typeface="Symbol"/>
                        </a:rPr>
                        <a:t>m]</a:t>
                      </a:r>
                      <a:endParaRPr lang="es-CL" sz="1000" b="1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1842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Plata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1.59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5653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Cobre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1.68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2320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Oro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/>
                        <a:t>2.20 × 10</a:t>
                      </a:r>
                      <a:r>
                        <a:rPr lang="es-CL" sz="1200" b="0" baseline="30000"/>
                        <a:t>-8</a:t>
                      </a:r>
                      <a:endParaRPr lang="es-CL" sz="1200" b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Aluminio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2.65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26880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Tungsteno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5.6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Hierro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9.71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8098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Acero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7.2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4765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Platino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1.1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  <a:tr h="18576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Plomo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357438" y="3429000"/>
          <a:ext cx="16287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429000"/>
                        <a:ext cx="1628775" cy="107156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363538" y="5341938"/>
          <a:ext cx="4467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2692080" imgH="482400" progId="Equation.DSMT4">
                  <p:embed/>
                </p:oleObj>
              </mc:Choice>
              <mc:Fallback>
                <p:oleObj name="Equation" r:id="rId7" imgW="2692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5341938"/>
                        <a:ext cx="44672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6" descr="C:\Users\elearning\Pictures\resistivida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E4"/>
              </a:clrFrom>
              <a:clrTo>
                <a:srgbClr val="FEF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5724525" y="3968750"/>
            <a:ext cx="30210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1441</Words>
  <Application>Microsoft Office PowerPoint</Application>
  <PresentationFormat>Presentación en pantalla (4:3)</PresentationFormat>
  <Paragraphs>299</Paragraphs>
  <Slides>34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Symbol</vt:lpstr>
      <vt:lpstr>Wingdings</vt:lpstr>
      <vt:lpstr>Tema de Office</vt:lpstr>
      <vt:lpstr>Ecuación</vt:lpstr>
      <vt:lpstr>Fotografía de Photo Editor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TOSHIBA</cp:lastModifiedBy>
  <cp:revision>37</cp:revision>
  <dcterms:created xsi:type="dcterms:W3CDTF">2013-05-24T15:49:44Z</dcterms:created>
  <dcterms:modified xsi:type="dcterms:W3CDTF">2021-02-10T21:06:00Z</dcterms:modified>
</cp:coreProperties>
</file>